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660066"/>
    <a:srgbClr val="000058"/>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63" d="100"/>
          <a:sy n="163" d="100"/>
        </p:scale>
        <p:origin x="-372"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0E47BDB-BABF-4E01-8B85-363B4A1828A0}" type="datetimeFigureOut">
              <a:rPr lang="en-US"/>
              <a:pPr/>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33D47FC-8FA7-4E32-B905-DC7B494E22A1}" type="slidenum">
              <a:rPr lang="en-US"/>
              <a:pPr/>
              <a:t>‹#›</a:t>
            </a:fld>
            <a:endParaRPr lang="en-US"/>
          </a:p>
        </p:txBody>
      </p:sp>
    </p:spTree>
    <p:extLst>
      <p:ext uri="{BB962C8B-B14F-4D97-AF65-F5344CB8AC3E}">
        <p14:creationId xmlns:p14="http://schemas.microsoft.com/office/powerpoint/2010/main" val="13161949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10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8434" name="Shape 10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54"/>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Shape 15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16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8914" name="Shape 16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16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0962" name="Shape 16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166"/>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3010" name="Shape 16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166"/>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5058" name="Shape 16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17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7106" name="Shape 17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17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9154" name="Shape 17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Shape 141"/>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1202" name="Shape 14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178"/>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3250" name="Shape 17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Shape 184"/>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5298" name="Shape 18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10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482" name="Shape 11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19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7346" name="Shape 19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Shape 196"/>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9394" name="Shape 19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10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2530" name="Shape 11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115"/>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Shape 11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121"/>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6626" name="Shape 12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27"/>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8674" name="Shape 12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134"/>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0722" name="Shape 13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Shape 148"/>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2770" name="Shape 14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54"/>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818" name="Shape 15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93464C70-0DE2-41C3-915A-9D78C81A85EC}" type="slidenum">
              <a:rPr lang="es-ES"/>
              <a:pPr/>
              <a:t>‹#›</a:t>
            </a:fld>
            <a:endParaRPr lang="es-ES"/>
          </a:p>
        </p:txBody>
      </p:sp>
    </p:spTree>
    <p:extLst>
      <p:ext uri="{BB962C8B-B14F-4D97-AF65-F5344CB8AC3E}">
        <p14:creationId xmlns:p14="http://schemas.microsoft.com/office/powerpoint/2010/main" val="2132758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681AC821-F5A7-4DDE-BAB4-7249692C56BD}" type="slidenum">
              <a:rPr lang="es-ES"/>
              <a:pPr/>
              <a:t>‹#›</a:t>
            </a:fld>
            <a:endParaRPr lang="es-ES"/>
          </a:p>
        </p:txBody>
      </p:sp>
    </p:spTree>
    <p:extLst>
      <p:ext uri="{BB962C8B-B14F-4D97-AF65-F5344CB8AC3E}">
        <p14:creationId xmlns:p14="http://schemas.microsoft.com/office/powerpoint/2010/main" val="198694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1D9147C1-15A2-4CBF-B541-C69E80A408FD}" type="slidenum">
              <a:rPr lang="es-ES"/>
              <a:pPr/>
              <a:t>‹#›</a:t>
            </a:fld>
            <a:endParaRPr lang="es-ES"/>
          </a:p>
        </p:txBody>
      </p:sp>
    </p:spTree>
    <p:extLst>
      <p:ext uri="{BB962C8B-B14F-4D97-AF65-F5344CB8AC3E}">
        <p14:creationId xmlns:p14="http://schemas.microsoft.com/office/powerpoint/2010/main" val="2345523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1588"/>
            <a:ext cx="9144000" cy="1525588"/>
          </a:xfrm>
          <a:prstGeom prst="rect">
            <a:avLst/>
          </a:pr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sz="1800" smtClean="0"/>
          </a:p>
        </p:txBody>
      </p:sp>
      <p:grpSp>
        <p:nvGrpSpPr>
          <p:cNvPr id="5" name="Shape 19"/>
          <p:cNvGrpSpPr>
            <a:grpSpLocks/>
          </p:cNvGrpSpPr>
          <p:nvPr/>
        </p:nvGrpSpPr>
        <p:grpSpPr bwMode="auto">
          <a:xfrm>
            <a:off x="0" y="-1588"/>
            <a:ext cx="649288" cy="6859588"/>
            <a:chOff x="0" y="-1438"/>
            <a:chExt cx="649180" cy="6859503"/>
          </a:xfrm>
        </p:grpSpPr>
        <p:sp>
          <p:nvSpPr>
            <p:cNvPr id="6" name="Shape 20"/>
            <p:cNvSpPr>
              <a:spLocks/>
            </p:cNvSpPr>
            <p:nvPr/>
          </p:nvSpPr>
          <p:spPr bwMode="auto">
            <a:xfrm>
              <a:off x="0" y="-1438"/>
              <a:ext cx="649180" cy="6858065"/>
            </a:xfrm>
            <a:custGeom>
              <a:avLst/>
              <a:gdLst>
                <a:gd name="T0" fmla="*/ 0 w 500332"/>
                <a:gd name="T1" fmla="*/ 0 h 6875253"/>
                <a:gd name="T2" fmla="*/ 1839893 w 500332"/>
                <a:gd name="T3" fmla="*/ 0 h 6875253"/>
                <a:gd name="T4" fmla="*/ 1110281 w 500332"/>
                <a:gd name="T5" fmla="*/ 6789742 h 6875253"/>
                <a:gd name="T6" fmla="*/ 0 w 500332"/>
                <a:gd name="T7" fmla="*/ 6789742 h 6875253"/>
                <a:gd name="T8" fmla="*/ 0 w 500332"/>
                <a:gd name="T9" fmla="*/ 0 h 6875253"/>
                <a:gd name="T10" fmla="*/ 0 60000 65536"/>
                <a:gd name="T11" fmla="*/ 0 60000 65536"/>
                <a:gd name="T12" fmla="*/ 0 60000 65536"/>
                <a:gd name="T13" fmla="*/ 0 60000 65536"/>
                <a:gd name="T14" fmla="*/ 0 60000 65536"/>
                <a:gd name="T15" fmla="*/ 0 w 500332"/>
                <a:gd name="T16" fmla="*/ 0 h 6875253"/>
                <a:gd name="T17" fmla="*/ 500332 w 500332"/>
                <a:gd name="T18" fmla="*/ 6875253 h 6875253"/>
              </a:gdLst>
              <a:ahLst/>
              <a:cxnLst>
                <a:cxn ang="T10">
                  <a:pos x="T0" y="T1"/>
                </a:cxn>
                <a:cxn ang="T11">
                  <a:pos x="T2" y="T3"/>
                </a:cxn>
                <a:cxn ang="T12">
                  <a:pos x="T4" y="T5"/>
                </a:cxn>
                <a:cxn ang="T13">
                  <a:pos x="T6" y="T7"/>
                </a:cxn>
                <a:cxn ang="T14">
                  <a:pos x="T8" y="T9"/>
                </a:cxn>
              </a:cxnLst>
              <a:rect l="T15" t="T16" r="T17" b="T18"/>
              <a:pathLst>
                <a:path w="500332" h="6875253" extrusionOk="0">
                  <a:moveTo>
                    <a:pt x="0" y="0"/>
                  </a:moveTo>
                  <a:lnTo>
                    <a:pt x="500332" y="0"/>
                  </a:lnTo>
                  <a:lnTo>
                    <a:pt x="301925" y="6875253"/>
                  </a:lnTo>
                  <a:lnTo>
                    <a:pt x="0" y="6875253"/>
                  </a:lnTo>
                  <a:lnTo>
                    <a:pt x="0" y="0"/>
                  </a:lnTo>
                  <a:close/>
                </a:path>
              </a:pathLst>
            </a:custGeom>
            <a:solidFill>
              <a:srgbClr val="5A6378">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7" name="Shape 21"/>
            <p:cNvSpPr>
              <a:spLocks/>
            </p:cNvSpPr>
            <p:nvPr/>
          </p:nvSpPr>
          <p:spPr bwMode="auto">
            <a:xfrm>
              <a:off x="0" y="0"/>
              <a:ext cx="500331" cy="6858065"/>
            </a:xfrm>
            <a:custGeom>
              <a:avLst/>
              <a:gdLst>
                <a:gd name="T0" fmla="*/ 0 w 500332"/>
                <a:gd name="T1" fmla="*/ 0 h 6875253"/>
                <a:gd name="T2" fmla="*/ 500327 w 500332"/>
                <a:gd name="T3" fmla="*/ 0 h 6875253"/>
                <a:gd name="T4" fmla="*/ 301920 w 500332"/>
                <a:gd name="T5" fmla="*/ 6789742 h 6875253"/>
                <a:gd name="T6" fmla="*/ 0 w 500332"/>
                <a:gd name="T7" fmla="*/ 6789742 h 6875253"/>
                <a:gd name="T8" fmla="*/ 0 w 500332"/>
                <a:gd name="T9" fmla="*/ 0 h 6875253"/>
                <a:gd name="T10" fmla="*/ 0 60000 65536"/>
                <a:gd name="T11" fmla="*/ 0 60000 65536"/>
                <a:gd name="T12" fmla="*/ 0 60000 65536"/>
                <a:gd name="T13" fmla="*/ 0 60000 65536"/>
                <a:gd name="T14" fmla="*/ 0 60000 65536"/>
                <a:gd name="T15" fmla="*/ 0 w 500332"/>
                <a:gd name="T16" fmla="*/ 0 h 6875253"/>
                <a:gd name="T17" fmla="*/ 500332 w 500332"/>
                <a:gd name="T18" fmla="*/ 6875253 h 6875253"/>
              </a:gdLst>
              <a:ahLst/>
              <a:cxnLst>
                <a:cxn ang="T10">
                  <a:pos x="T0" y="T1"/>
                </a:cxn>
                <a:cxn ang="T11">
                  <a:pos x="T2" y="T3"/>
                </a:cxn>
                <a:cxn ang="T12">
                  <a:pos x="T4" y="T5"/>
                </a:cxn>
                <a:cxn ang="T13">
                  <a:pos x="T6" y="T7"/>
                </a:cxn>
                <a:cxn ang="T14">
                  <a:pos x="T8" y="T9"/>
                </a:cxn>
              </a:cxnLst>
              <a:rect l="T15" t="T16" r="T17" b="T18"/>
              <a:pathLst>
                <a:path w="500332" h="6875253" extrusionOk="0">
                  <a:moveTo>
                    <a:pt x="0" y="0"/>
                  </a:moveTo>
                  <a:lnTo>
                    <a:pt x="500332" y="0"/>
                  </a:lnTo>
                  <a:lnTo>
                    <a:pt x="301925" y="6875253"/>
                  </a:lnTo>
                  <a:lnTo>
                    <a:pt x="0" y="6875253"/>
                  </a:lnTo>
                  <a:lnTo>
                    <a:pt x="0" y="0"/>
                  </a:lnTo>
                  <a:close/>
                </a:path>
              </a:pathLst>
            </a:custGeom>
            <a:solidFill>
              <a:schemeClr val="tx2">
                <a:alpha val="980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8" name="Shape 22"/>
          <p:cNvGrpSpPr>
            <a:grpSpLocks/>
          </p:cNvGrpSpPr>
          <p:nvPr/>
        </p:nvGrpSpPr>
        <p:grpSpPr bwMode="auto">
          <a:xfrm flipH="1">
            <a:off x="8494713" y="0"/>
            <a:ext cx="649287" cy="6859588"/>
            <a:chOff x="0" y="-1438"/>
            <a:chExt cx="649180" cy="6859503"/>
          </a:xfrm>
        </p:grpSpPr>
        <p:sp>
          <p:nvSpPr>
            <p:cNvPr id="9" name="Shape 23"/>
            <p:cNvSpPr>
              <a:spLocks/>
            </p:cNvSpPr>
            <p:nvPr/>
          </p:nvSpPr>
          <p:spPr bwMode="auto">
            <a:xfrm>
              <a:off x="0" y="-1438"/>
              <a:ext cx="649180" cy="6858065"/>
            </a:xfrm>
            <a:custGeom>
              <a:avLst/>
              <a:gdLst>
                <a:gd name="T0" fmla="*/ 0 w 500332"/>
                <a:gd name="T1" fmla="*/ 0 h 6875253"/>
                <a:gd name="T2" fmla="*/ 1839893 w 500332"/>
                <a:gd name="T3" fmla="*/ 0 h 6875253"/>
                <a:gd name="T4" fmla="*/ 1110281 w 500332"/>
                <a:gd name="T5" fmla="*/ 6789742 h 6875253"/>
                <a:gd name="T6" fmla="*/ 0 w 500332"/>
                <a:gd name="T7" fmla="*/ 6789742 h 6875253"/>
                <a:gd name="T8" fmla="*/ 0 w 500332"/>
                <a:gd name="T9" fmla="*/ 0 h 6875253"/>
                <a:gd name="T10" fmla="*/ 0 60000 65536"/>
                <a:gd name="T11" fmla="*/ 0 60000 65536"/>
                <a:gd name="T12" fmla="*/ 0 60000 65536"/>
                <a:gd name="T13" fmla="*/ 0 60000 65536"/>
                <a:gd name="T14" fmla="*/ 0 60000 65536"/>
                <a:gd name="T15" fmla="*/ 0 w 500332"/>
                <a:gd name="T16" fmla="*/ 0 h 6875253"/>
                <a:gd name="T17" fmla="*/ 500332 w 500332"/>
                <a:gd name="T18" fmla="*/ 6875253 h 6875253"/>
              </a:gdLst>
              <a:ahLst/>
              <a:cxnLst>
                <a:cxn ang="T10">
                  <a:pos x="T0" y="T1"/>
                </a:cxn>
                <a:cxn ang="T11">
                  <a:pos x="T2" y="T3"/>
                </a:cxn>
                <a:cxn ang="T12">
                  <a:pos x="T4" y="T5"/>
                </a:cxn>
                <a:cxn ang="T13">
                  <a:pos x="T6" y="T7"/>
                </a:cxn>
                <a:cxn ang="T14">
                  <a:pos x="T8" y="T9"/>
                </a:cxn>
              </a:cxnLst>
              <a:rect l="T15" t="T16" r="T17" b="T18"/>
              <a:pathLst>
                <a:path w="500332" h="6875253" extrusionOk="0">
                  <a:moveTo>
                    <a:pt x="0" y="0"/>
                  </a:moveTo>
                  <a:lnTo>
                    <a:pt x="500332" y="0"/>
                  </a:lnTo>
                  <a:lnTo>
                    <a:pt x="301925" y="6875253"/>
                  </a:lnTo>
                  <a:lnTo>
                    <a:pt x="0" y="6875253"/>
                  </a:lnTo>
                  <a:lnTo>
                    <a:pt x="0" y="0"/>
                  </a:lnTo>
                  <a:close/>
                </a:path>
              </a:pathLst>
            </a:custGeom>
            <a:solidFill>
              <a:srgbClr val="5A6378">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 name="Shape 24"/>
            <p:cNvSpPr>
              <a:spLocks/>
            </p:cNvSpPr>
            <p:nvPr/>
          </p:nvSpPr>
          <p:spPr bwMode="auto">
            <a:xfrm>
              <a:off x="0" y="0"/>
              <a:ext cx="500331" cy="6858065"/>
            </a:xfrm>
            <a:custGeom>
              <a:avLst/>
              <a:gdLst>
                <a:gd name="T0" fmla="*/ 0 w 500332"/>
                <a:gd name="T1" fmla="*/ 0 h 6875253"/>
                <a:gd name="T2" fmla="*/ 500327 w 500332"/>
                <a:gd name="T3" fmla="*/ 0 h 6875253"/>
                <a:gd name="T4" fmla="*/ 301920 w 500332"/>
                <a:gd name="T5" fmla="*/ 6789742 h 6875253"/>
                <a:gd name="T6" fmla="*/ 0 w 500332"/>
                <a:gd name="T7" fmla="*/ 6789742 h 6875253"/>
                <a:gd name="T8" fmla="*/ 0 w 500332"/>
                <a:gd name="T9" fmla="*/ 0 h 6875253"/>
                <a:gd name="T10" fmla="*/ 0 60000 65536"/>
                <a:gd name="T11" fmla="*/ 0 60000 65536"/>
                <a:gd name="T12" fmla="*/ 0 60000 65536"/>
                <a:gd name="T13" fmla="*/ 0 60000 65536"/>
                <a:gd name="T14" fmla="*/ 0 60000 65536"/>
                <a:gd name="T15" fmla="*/ 0 w 500332"/>
                <a:gd name="T16" fmla="*/ 0 h 6875253"/>
                <a:gd name="T17" fmla="*/ 500332 w 500332"/>
                <a:gd name="T18" fmla="*/ 6875253 h 6875253"/>
              </a:gdLst>
              <a:ahLst/>
              <a:cxnLst>
                <a:cxn ang="T10">
                  <a:pos x="T0" y="T1"/>
                </a:cxn>
                <a:cxn ang="T11">
                  <a:pos x="T2" y="T3"/>
                </a:cxn>
                <a:cxn ang="T12">
                  <a:pos x="T4" y="T5"/>
                </a:cxn>
                <a:cxn ang="T13">
                  <a:pos x="T6" y="T7"/>
                </a:cxn>
                <a:cxn ang="T14">
                  <a:pos x="T8" y="T9"/>
                </a:cxn>
              </a:cxnLst>
              <a:rect l="T15" t="T16" r="T17" b="T18"/>
              <a:pathLst>
                <a:path w="500332" h="6875253" extrusionOk="0">
                  <a:moveTo>
                    <a:pt x="0" y="0"/>
                  </a:moveTo>
                  <a:lnTo>
                    <a:pt x="500332" y="0"/>
                  </a:lnTo>
                  <a:lnTo>
                    <a:pt x="301925" y="6875253"/>
                  </a:lnTo>
                  <a:lnTo>
                    <a:pt x="0" y="6875253"/>
                  </a:lnTo>
                  <a:lnTo>
                    <a:pt x="0" y="0"/>
                  </a:lnTo>
                  <a:close/>
                </a:path>
              </a:pathLst>
            </a:custGeom>
            <a:solidFill>
              <a:schemeClr val="tx2">
                <a:alpha val="980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11" name="Shape 25"/>
          <p:cNvSpPr>
            <a:spLocks noChangeArrowheads="1"/>
          </p:cNvSpPr>
          <p:nvPr/>
        </p:nvSpPr>
        <p:spPr bwMode="auto">
          <a:xfrm>
            <a:off x="0" y="6324600"/>
            <a:ext cx="9144000" cy="534988"/>
          </a:xfrm>
          <a:prstGeom prst="rect">
            <a:avLst/>
          </a:prstGeom>
          <a:solidFill>
            <a:schemeClr val="tx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sz="1800" smtClean="0"/>
          </a:p>
        </p:txBody>
      </p:sp>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algn="l" rtl="0">
              <a:spcBef>
                <a:spcPts val="0"/>
              </a:spcBef>
              <a:buSzPct val="100000"/>
              <a:buFont typeface="Trebuchet MS"/>
              <a:buNone/>
              <a:defRPr sz="3600" b="1">
                <a:solidFill>
                  <a:schemeClr val="lt2"/>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2"/>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2"/>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2"/>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2"/>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2"/>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2"/>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2"/>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27" name="Shape 27"/>
          <p:cNvSpPr txBox="1">
            <a:spLocks noGrp="1"/>
          </p:cNvSpPr>
          <p:nvPr>
            <p:ph type="body" idx="1"/>
          </p:nvPr>
        </p:nvSpPr>
        <p:spPr>
          <a:xfrm>
            <a:off x="457200" y="1600200"/>
            <a:ext cx="8229600" cy="4967700"/>
          </a:xfrm>
          <a:prstGeom prst="rect">
            <a:avLst/>
          </a:prstGeom>
          <a:noFill/>
          <a:ln>
            <a:noFill/>
          </a:ln>
        </p:spPr>
        <p:txBody>
          <a:bodyPr lIns="91425" tIns="91425" rIns="91425" b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60780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E40AE2D5-36F8-471F-9F6F-AFF15475AB51}" type="slidenum">
              <a:rPr lang="es-ES"/>
              <a:pPr/>
              <a:t>‹#›</a:t>
            </a:fld>
            <a:endParaRPr lang="es-ES"/>
          </a:p>
        </p:txBody>
      </p:sp>
    </p:spTree>
    <p:extLst>
      <p:ext uri="{BB962C8B-B14F-4D97-AF65-F5344CB8AC3E}">
        <p14:creationId xmlns:p14="http://schemas.microsoft.com/office/powerpoint/2010/main" val="117517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8CAF5652-54A8-4021-B3CD-CBCF4E5CE66C}" type="slidenum">
              <a:rPr lang="es-ES"/>
              <a:pPr/>
              <a:t>‹#›</a:t>
            </a:fld>
            <a:endParaRPr lang="es-ES"/>
          </a:p>
        </p:txBody>
      </p:sp>
    </p:spTree>
    <p:extLst>
      <p:ext uri="{BB962C8B-B14F-4D97-AF65-F5344CB8AC3E}">
        <p14:creationId xmlns:p14="http://schemas.microsoft.com/office/powerpoint/2010/main" val="398641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61A47167-B246-47A8-8F0F-11D333DFE50D}" type="slidenum">
              <a:rPr lang="es-ES"/>
              <a:pPr/>
              <a:t>‹#›</a:t>
            </a:fld>
            <a:endParaRPr lang="es-ES"/>
          </a:p>
        </p:txBody>
      </p:sp>
    </p:spTree>
    <p:extLst>
      <p:ext uri="{BB962C8B-B14F-4D97-AF65-F5344CB8AC3E}">
        <p14:creationId xmlns:p14="http://schemas.microsoft.com/office/powerpoint/2010/main" val="219008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DE0CB108-4FA2-40EC-98F9-0F21059D13EA}" type="slidenum">
              <a:rPr lang="es-ES"/>
              <a:pPr/>
              <a:t>‹#›</a:t>
            </a:fld>
            <a:endParaRPr lang="es-ES"/>
          </a:p>
        </p:txBody>
      </p:sp>
    </p:spTree>
    <p:extLst>
      <p:ext uri="{BB962C8B-B14F-4D97-AF65-F5344CB8AC3E}">
        <p14:creationId xmlns:p14="http://schemas.microsoft.com/office/powerpoint/2010/main" val="67485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2397519A-24C1-40D6-A0AA-6B2682BAD479}" type="slidenum">
              <a:rPr lang="es-ES"/>
              <a:pPr/>
              <a:t>‹#›</a:t>
            </a:fld>
            <a:endParaRPr lang="es-ES"/>
          </a:p>
        </p:txBody>
      </p:sp>
    </p:spTree>
    <p:extLst>
      <p:ext uri="{BB962C8B-B14F-4D97-AF65-F5344CB8AC3E}">
        <p14:creationId xmlns:p14="http://schemas.microsoft.com/office/powerpoint/2010/main" val="99262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2EA7CEF0-CE66-4725-BC24-21D25F4783AC}" type="slidenum">
              <a:rPr lang="es-ES"/>
              <a:pPr/>
              <a:t>‹#›</a:t>
            </a:fld>
            <a:endParaRPr lang="es-ES"/>
          </a:p>
        </p:txBody>
      </p:sp>
    </p:spTree>
    <p:extLst>
      <p:ext uri="{BB962C8B-B14F-4D97-AF65-F5344CB8AC3E}">
        <p14:creationId xmlns:p14="http://schemas.microsoft.com/office/powerpoint/2010/main" val="416950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BAB67365-2638-4666-B45A-C55FDA168069}" type="slidenum">
              <a:rPr lang="es-ES"/>
              <a:pPr/>
              <a:t>‹#›</a:t>
            </a:fld>
            <a:endParaRPr lang="es-ES"/>
          </a:p>
        </p:txBody>
      </p:sp>
    </p:spTree>
    <p:extLst>
      <p:ext uri="{BB962C8B-B14F-4D97-AF65-F5344CB8AC3E}">
        <p14:creationId xmlns:p14="http://schemas.microsoft.com/office/powerpoint/2010/main" val="75496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2D03FDF2-E083-4BEA-BAD6-DE6E08918E9E}" type="slidenum">
              <a:rPr lang="es-ES"/>
              <a:pPr/>
              <a:t>‹#›</a:t>
            </a:fld>
            <a:endParaRPr lang="es-ES"/>
          </a:p>
        </p:txBody>
      </p:sp>
    </p:spTree>
    <p:extLst>
      <p:ext uri="{BB962C8B-B14F-4D97-AF65-F5344CB8AC3E}">
        <p14:creationId xmlns:p14="http://schemas.microsoft.com/office/powerpoint/2010/main" val="130955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59EEF39-4B8F-41C9-BA17-A9A87827D108}"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7.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110"/>
          <p:cNvSpPr>
            <a:spLocks noGrp="1" noChangeArrowheads="1"/>
          </p:cNvSpPr>
          <p:nvPr>
            <p:ph type="ctrTitle"/>
          </p:nvPr>
        </p:nvSpPr>
        <p:spPr>
          <a:xfrm>
            <a:off x="179388" y="4797425"/>
            <a:ext cx="8785225" cy="1295400"/>
          </a:xfrm>
        </p:spPr>
        <p:txBody>
          <a:bodyPr/>
          <a:lstStyle/>
          <a:p>
            <a:pPr eaLnBrk="1" hangingPunct="1"/>
            <a:r>
              <a:rPr lang="es-UY" sz="3000" b="1" dirty="0" err="1" smtClean="0">
                <a:solidFill>
                  <a:schemeClr val="tx1"/>
                </a:solidFill>
              </a:rPr>
              <a:t>The</a:t>
            </a:r>
            <a:r>
              <a:rPr lang="es-UY" sz="3000" b="1" dirty="0" smtClean="0">
                <a:solidFill>
                  <a:schemeClr val="tx1"/>
                </a:solidFill>
              </a:rPr>
              <a:t> </a:t>
            </a:r>
            <a:r>
              <a:rPr lang="es-UY" sz="3000" b="1" dirty="0" err="1" smtClean="0">
                <a:solidFill>
                  <a:schemeClr val="tx1"/>
                </a:solidFill>
              </a:rPr>
              <a:t>Impact</a:t>
            </a:r>
            <a:r>
              <a:rPr lang="es-UY" sz="3000" b="1" dirty="0" smtClean="0">
                <a:solidFill>
                  <a:schemeClr val="tx1"/>
                </a:solidFill>
              </a:rPr>
              <a:t> </a:t>
            </a:r>
            <a:r>
              <a:rPr lang="es-UY" sz="3000" b="1" dirty="0" smtClean="0">
                <a:solidFill>
                  <a:schemeClr val="tx1"/>
                </a:solidFill>
              </a:rPr>
              <a:t>of 2006-2012 CReSIS </a:t>
            </a:r>
            <a:r>
              <a:rPr lang="es-UY" sz="3000" b="1" dirty="0" err="1" smtClean="0">
                <a:solidFill>
                  <a:schemeClr val="tx1"/>
                </a:solidFill>
              </a:rPr>
              <a:t>Summer</a:t>
            </a:r>
            <a:r>
              <a:rPr lang="es-UY" sz="3000" b="1" dirty="0" smtClean="0">
                <a:solidFill>
                  <a:schemeClr val="tx1"/>
                </a:solidFill>
              </a:rPr>
              <a:t> </a:t>
            </a:r>
            <a:r>
              <a:rPr lang="es-UY" sz="3000" b="1" dirty="0" err="1" smtClean="0">
                <a:solidFill>
                  <a:schemeClr val="tx1"/>
                </a:solidFill>
              </a:rPr>
              <a:t>Research</a:t>
            </a:r>
            <a:r>
              <a:rPr lang="es-UY" sz="3000" b="1" dirty="0" smtClean="0">
                <a:solidFill>
                  <a:schemeClr val="tx1"/>
                </a:solidFill>
              </a:rPr>
              <a:t> </a:t>
            </a:r>
            <a:r>
              <a:rPr lang="es-UY" sz="3000" b="1" dirty="0" err="1" smtClean="0">
                <a:solidFill>
                  <a:schemeClr val="tx1"/>
                </a:solidFill>
              </a:rPr>
              <a:t>Programs</a:t>
            </a:r>
            <a:r>
              <a:rPr lang="es-UY" sz="3000" b="1" dirty="0" smtClean="0">
                <a:solidFill>
                  <a:schemeClr val="tx1"/>
                </a:solidFill>
              </a:rPr>
              <a:t> </a:t>
            </a:r>
            <a:r>
              <a:rPr lang="es-UY" sz="3000" b="1" dirty="0" err="1" smtClean="0">
                <a:solidFill>
                  <a:schemeClr val="tx1"/>
                </a:solidFill>
              </a:rPr>
              <a:t>that</a:t>
            </a:r>
            <a:r>
              <a:rPr lang="es-UY" sz="3000" b="1" dirty="0" smtClean="0">
                <a:solidFill>
                  <a:schemeClr val="tx1"/>
                </a:solidFill>
              </a:rPr>
              <a:t> </a:t>
            </a:r>
            <a:r>
              <a:rPr lang="es-UY" sz="3000" b="1" dirty="0" err="1" smtClean="0">
                <a:solidFill>
                  <a:schemeClr val="tx1"/>
                </a:solidFill>
              </a:rPr>
              <a:t>Influence</a:t>
            </a:r>
            <a:r>
              <a:rPr lang="es-UY" sz="3000" b="1" dirty="0" smtClean="0">
                <a:solidFill>
                  <a:schemeClr val="tx1"/>
                </a:solidFill>
              </a:rPr>
              <a:t> </a:t>
            </a:r>
            <a:r>
              <a:rPr lang="es-UY" sz="3000" b="1" dirty="0" err="1" smtClean="0">
                <a:solidFill>
                  <a:schemeClr val="tx1"/>
                </a:solidFill>
              </a:rPr>
              <a:t>Students</a:t>
            </a:r>
            <a:r>
              <a:rPr lang="es-UY" altLang="en-US" sz="3000" b="1" dirty="0" smtClean="0">
                <a:solidFill>
                  <a:schemeClr val="tx1"/>
                </a:solidFill>
              </a:rPr>
              <a:t>’</a:t>
            </a:r>
            <a:r>
              <a:rPr lang="es-UY" sz="3000" b="1" dirty="0" smtClean="0">
                <a:solidFill>
                  <a:schemeClr val="tx1"/>
                </a:solidFill>
              </a:rPr>
              <a:t> </a:t>
            </a:r>
            <a:r>
              <a:rPr lang="es-UY" sz="3000" b="1" dirty="0" err="1" smtClean="0">
                <a:solidFill>
                  <a:schemeClr val="tx1"/>
                </a:solidFill>
              </a:rPr>
              <a:t>Choice</a:t>
            </a:r>
            <a:r>
              <a:rPr lang="es-UY" sz="3000" b="1" dirty="0" smtClean="0">
                <a:solidFill>
                  <a:schemeClr val="tx1"/>
                </a:solidFill>
              </a:rPr>
              <a:t> of a STEM </a:t>
            </a:r>
            <a:r>
              <a:rPr lang="es-UY" sz="3000" b="1" dirty="0" err="1" smtClean="0">
                <a:solidFill>
                  <a:schemeClr val="tx1"/>
                </a:solidFill>
              </a:rPr>
              <a:t>Related</a:t>
            </a:r>
            <a:r>
              <a:rPr lang="es-UY" sz="3000" b="1" dirty="0" smtClean="0">
                <a:solidFill>
                  <a:schemeClr val="tx1"/>
                </a:solidFill>
              </a:rPr>
              <a:t> </a:t>
            </a:r>
            <a:r>
              <a:rPr lang="es-UY" sz="3000" b="1" dirty="0" err="1" smtClean="0">
                <a:solidFill>
                  <a:schemeClr val="tx1"/>
                </a:solidFill>
              </a:rPr>
              <a:t>Major</a:t>
            </a:r>
            <a:r>
              <a:rPr lang="es-UY" sz="3000" b="1" dirty="0" smtClean="0">
                <a:solidFill>
                  <a:schemeClr val="tx1"/>
                </a:solidFill>
              </a:rPr>
              <a:t> in </a:t>
            </a:r>
            <a:r>
              <a:rPr lang="es-UY" sz="3000" b="1" dirty="0" err="1" smtClean="0">
                <a:solidFill>
                  <a:schemeClr val="tx1"/>
                </a:solidFill>
              </a:rPr>
              <a:t>College</a:t>
            </a:r>
            <a:endParaRPr lang="es-ES" sz="3000" b="1" dirty="0" smtClean="0">
              <a:solidFill>
                <a:schemeClr val="tx1"/>
              </a:solidFill>
            </a:endParaRPr>
          </a:p>
        </p:txBody>
      </p:sp>
      <p:sp>
        <p:nvSpPr>
          <p:cNvPr id="2170" name="Rectangle 122"/>
          <p:cNvSpPr>
            <a:spLocks noChangeArrowheads="1"/>
          </p:cNvSpPr>
          <p:nvPr/>
        </p:nvSpPr>
        <p:spPr bwMode="auto">
          <a:xfrm>
            <a:off x="1042988" y="6237288"/>
            <a:ext cx="7200900" cy="503237"/>
          </a:xfrm>
          <a:prstGeom prst="rect">
            <a:avLst/>
          </a:prstGeom>
          <a:noFill/>
          <a:ln>
            <a:noFill/>
          </a:ln>
          <a:effectLst/>
          <a:extLst/>
        </p:spPr>
        <p:txBody>
          <a:bodyPr anchor="ctr"/>
          <a:lstStyle/>
          <a:p>
            <a:pPr algn="ctr" eaLnBrk="1" hangingPunct="1">
              <a:defRPr/>
            </a:pPr>
            <a:r>
              <a:rPr lang="es-UY" sz="1400" b="1" dirty="0">
                <a:latin typeface="+mj-lt"/>
                <a:ea typeface="ＭＳ Ｐゴシック" charset="0"/>
              </a:rPr>
              <a:t>By: Alica Reynolds, Jessica Hathaway, Malcolm McConner, Courtney Farmer, &amp;  Mentor Dr. Darnell Johnson</a:t>
            </a:r>
            <a:endParaRPr lang="es-ES" sz="1400" b="1" dirty="0">
              <a:latin typeface="+mj-lt"/>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144"/>
          <p:cNvSpPr>
            <a:spLocks noGrp="1"/>
          </p:cNvSpPr>
          <p:nvPr>
            <p:ph type="title"/>
          </p:nvPr>
        </p:nvSpPr>
        <p:spPr>
          <a:xfrm>
            <a:off x="457200" y="274638"/>
            <a:ext cx="8229600" cy="1143000"/>
          </a:xfrm>
        </p:spPr>
        <p:txBody>
          <a:bodyPr/>
          <a:lstStyle/>
          <a:p>
            <a:pPr algn="ctr" eaLnBrk="1" hangingPunct="1">
              <a:lnSpc>
                <a:spcPct val="115000"/>
              </a:lnSpc>
              <a:spcBef>
                <a:spcPct val="0"/>
              </a:spcBef>
              <a:buClr>
                <a:srgbClr val="000000"/>
              </a:buClr>
              <a:buSzPct val="46000"/>
              <a:buFontTx/>
              <a:buNone/>
            </a:pPr>
            <a:r>
              <a:rPr lang="en-US" sz="2400" smtClean="0">
                <a:solidFill>
                  <a:srgbClr val="000000"/>
                </a:solidFill>
                <a:latin typeface="Arial" pitchFamily="34" charset="0"/>
                <a:ea typeface="MS PGothic" pitchFamily="34" charset="-128"/>
                <a:cs typeface="Times New Roman" pitchFamily="18" charset="0"/>
                <a:sym typeface="Times New Roman" pitchFamily="18" charset="0"/>
              </a:rPr>
              <a:t>Table 1.</a:t>
            </a:r>
            <a:br>
              <a:rPr lang="en-US" sz="2400" smtClean="0">
                <a:solidFill>
                  <a:srgbClr val="000000"/>
                </a:solidFill>
                <a:latin typeface="Arial" pitchFamily="34" charset="0"/>
                <a:ea typeface="MS PGothic" pitchFamily="34" charset="-128"/>
                <a:cs typeface="Times New Roman" pitchFamily="18" charset="0"/>
                <a:sym typeface="Times New Roman" pitchFamily="18" charset="0"/>
              </a:rPr>
            </a:br>
            <a:r>
              <a:rPr lang="en-US" sz="2400" smtClean="0">
                <a:solidFill>
                  <a:srgbClr val="000000"/>
                </a:solidFill>
                <a:latin typeface="Arial" pitchFamily="34" charset="0"/>
                <a:ea typeface="MS PGothic" pitchFamily="34" charset="-128"/>
                <a:cs typeface="Times New Roman" pitchFamily="18" charset="0"/>
                <a:sym typeface="Times New Roman" pitchFamily="18" charset="0"/>
              </a:rPr>
              <a:t>Frequency Distribution for Participant Demographics</a:t>
            </a:r>
          </a:p>
        </p:txBody>
      </p:sp>
      <p:graphicFrame>
        <p:nvGraphicFramePr>
          <p:cNvPr id="145" name="Shape 145"/>
          <p:cNvGraphicFramePr/>
          <p:nvPr/>
        </p:nvGraphicFramePr>
        <p:xfrm>
          <a:off x="827088" y="1628775"/>
          <a:ext cx="7508873" cy="2103437"/>
        </p:xfrm>
        <a:graphic>
          <a:graphicData uri="http://schemas.openxmlformats.org/drawingml/2006/table">
            <a:tbl>
              <a:tblPr>
                <a:noFill/>
              </a:tblPr>
              <a:tblGrid>
                <a:gridCol w="1099359"/>
                <a:gridCol w="777860"/>
                <a:gridCol w="938609"/>
                <a:gridCol w="938609"/>
                <a:gridCol w="938609"/>
                <a:gridCol w="938609"/>
                <a:gridCol w="724949"/>
                <a:gridCol w="1152269"/>
              </a:tblGrid>
              <a:tr h="731642">
                <a:tc>
                  <a:txBody>
                    <a:bodyPr/>
                    <a:lstStyle/>
                    <a:p>
                      <a:pPr algn="ctr">
                        <a:buNone/>
                      </a:pPr>
                      <a:r>
                        <a:rPr lang="en" sz="1800" b="1" dirty="0">
                          <a:latin typeface="+mn-lt"/>
                          <a:ea typeface="Times New Roman"/>
                          <a:cs typeface="Times New Roman"/>
                          <a:sym typeface="Times New Roman"/>
                        </a:rPr>
                        <a:t>Grade level</a:t>
                      </a:r>
                    </a:p>
                  </a:txBody>
                  <a:tcPr marL="91437" marR="91437" marT="91444" marB="91444" anchor="ctr"/>
                </a:tc>
                <a:tc>
                  <a:txBody>
                    <a:bodyPr/>
                    <a:lstStyle/>
                    <a:p>
                      <a:pPr algn="ctr">
                        <a:buNone/>
                      </a:pPr>
                      <a:r>
                        <a:rPr lang="en" sz="1800" b="1" dirty="0">
                          <a:latin typeface="+mn-lt"/>
                          <a:ea typeface="Times New Roman"/>
                          <a:cs typeface="Times New Roman"/>
                          <a:sym typeface="Times New Roman"/>
                        </a:rPr>
                        <a:t>7</a:t>
                      </a:r>
                    </a:p>
                  </a:txBody>
                  <a:tcPr marL="91437" marR="91437" marT="91444" marB="91444" anchor="ctr"/>
                </a:tc>
                <a:tc>
                  <a:txBody>
                    <a:bodyPr/>
                    <a:lstStyle/>
                    <a:p>
                      <a:pPr algn="ctr">
                        <a:buNone/>
                      </a:pPr>
                      <a:r>
                        <a:rPr lang="en" sz="1800" b="1" dirty="0">
                          <a:latin typeface="+mn-lt"/>
                          <a:ea typeface="Times New Roman"/>
                          <a:cs typeface="Times New Roman"/>
                          <a:sym typeface="Times New Roman"/>
                        </a:rPr>
                        <a:t>8</a:t>
                      </a:r>
                    </a:p>
                  </a:txBody>
                  <a:tcPr marL="91437" marR="91437" marT="91444" marB="91444" anchor="ctr"/>
                </a:tc>
                <a:tc>
                  <a:txBody>
                    <a:bodyPr/>
                    <a:lstStyle/>
                    <a:p>
                      <a:pPr algn="ctr">
                        <a:buNone/>
                      </a:pPr>
                      <a:r>
                        <a:rPr lang="en" sz="1800" b="1" dirty="0">
                          <a:latin typeface="+mn-lt"/>
                          <a:ea typeface="Times New Roman"/>
                          <a:cs typeface="Times New Roman"/>
                          <a:sym typeface="Times New Roman"/>
                        </a:rPr>
                        <a:t>9</a:t>
                      </a:r>
                    </a:p>
                  </a:txBody>
                  <a:tcPr marL="91437" marR="91437" marT="91444" marB="91444" anchor="ctr"/>
                </a:tc>
                <a:tc>
                  <a:txBody>
                    <a:bodyPr/>
                    <a:lstStyle/>
                    <a:p>
                      <a:pPr algn="ctr">
                        <a:buNone/>
                      </a:pPr>
                      <a:r>
                        <a:rPr lang="en" sz="1800" b="1" dirty="0">
                          <a:latin typeface="+mn-lt"/>
                          <a:ea typeface="Times New Roman"/>
                          <a:cs typeface="Times New Roman"/>
                          <a:sym typeface="Times New Roman"/>
                        </a:rPr>
                        <a:t>10</a:t>
                      </a:r>
                    </a:p>
                  </a:txBody>
                  <a:tcPr marL="91437" marR="91437" marT="91444" marB="91444" anchor="ctr"/>
                </a:tc>
                <a:tc>
                  <a:txBody>
                    <a:bodyPr/>
                    <a:lstStyle/>
                    <a:p>
                      <a:pPr algn="ctr">
                        <a:buNone/>
                      </a:pPr>
                      <a:r>
                        <a:rPr lang="en" sz="1800" b="1">
                          <a:latin typeface="+mn-lt"/>
                          <a:ea typeface="Times New Roman"/>
                          <a:cs typeface="Times New Roman"/>
                          <a:sym typeface="Times New Roman"/>
                        </a:rPr>
                        <a:t>11</a:t>
                      </a:r>
                    </a:p>
                  </a:txBody>
                  <a:tcPr marL="91437" marR="91437" marT="91444" marB="91444" anchor="ctr"/>
                </a:tc>
                <a:tc>
                  <a:txBody>
                    <a:bodyPr/>
                    <a:lstStyle/>
                    <a:p>
                      <a:pPr algn="ctr">
                        <a:buNone/>
                      </a:pPr>
                      <a:r>
                        <a:rPr lang="en" sz="1800" b="1">
                          <a:latin typeface="+mn-lt"/>
                          <a:ea typeface="Times New Roman"/>
                          <a:cs typeface="Times New Roman"/>
                          <a:sym typeface="Times New Roman"/>
                        </a:rPr>
                        <a:t>12</a:t>
                      </a:r>
                    </a:p>
                  </a:txBody>
                  <a:tcPr marL="91437" marR="91437" marT="91444" marB="91444" anchor="ctr"/>
                </a:tc>
                <a:tc>
                  <a:txBody>
                    <a:bodyPr/>
                    <a:lstStyle/>
                    <a:p>
                      <a:pPr algn="ctr">
                        <a:buNone/>
                      </a:pPr>
                      <a:r>
                        <a:rPr lang="en" sz="1800" b="1" dirty="0">
                          <a:latin typeface="+mn-lt"/>
                          <a:ea typeface="Times New Roman"/>
                          <a:cs typeface="Times New Roman"/>
                          <a:sym typeface="Times New Roman"/>
                        </a:rPr>
                        <a:t>College</a:t>
                      </a:r>
                    </a:p>
                  </a:txBody>
                  <a:tcPr marL="91437" marR="91437" marT="91444" marB="91444" anchor="ctr"/>
                </a:tc>
              </a:tr>
              <a:tr h="457265">
                <a:tc>
                  <a:txBody>
                    <a:bodyPr/>
                    <a:lstStyle/>
                    <a:p>
                      <a:pPr algn="ctr">
                        <a:buNone/>
                      </a:pPr>
                      <a:r>
                        <a:rPr lang="en" sz="1800" b="1" dirty="0">
                          <a:latin typeface="+mn-lt"/>
                          <a:ea typeface="Times New Roman"/>
                          <a:cs typeface="Times New Roman"/>
                          <a:sym typeface="Times New Roman"/>
                        </a:rPr>
                        <a:t>Male </a:t>
                      </a:r>
                    </a:p>
                  </a:txBody>
                  <a:tcPr marL="91437" marR="91437" marT="91444" marB="91444" anchor="ctr"/>
                </a:tc>
                <a:tc>
                  <a:txBody>
                    <a:bodyPr/>
                    <a:lstStyle/>
                    <a:p>
                      <a:pPr algn="ctr">
                        <a:buNone/>
                      </a:pPr>
                      <a:r>
                        <a:rPr lang="en" sz="1800">
                          <a:latin typeface="+mn-lt"/>
                          <a:ea typeface="Times New Roman"/>
                          <a:cs typeface="Times New Roman"/>
                          <a:sym typeface="Times New Roman"/>
                        </a:rPr>
                        <a:t>1</a:t>
                      </a:r>
                    </a:p>
                  </a:txBody>
                  <a:tcPr marL="91437" marR="91437" marT="91444" marB="91444" anchor="ctr"/>
                </a:tc>
                <a:tc>
                  <a:txBody>
                    <a:bodyPr/>
                    <a:lstStyle/>
                    <a:p>
                      <a:pPr algn="ctr">
                        <a:buNone/>
                      </a:pPr>
                      <a:r>
                        <a:rPr lang="en" sz="1800">
                          <a:latin typeface="+mn-lt"/>
                          <a:ea typeface="Times New Roman"/>
                          <a:cs typeface="Times New Roman"/>
                          <a:sym typeface="Times New Roman"/>
                        </a:rPr>
                        <a:t>4</a:t>
                      </a:r>
                    </a:p>
                  </a:txBody>
                  <a:tcPr marL="91437" marR="91437" marT="91444" marB="91444" anchor="ctr"/>
                </a:tc>
                <a:tc>
                  <a:txBody>
                    <a:bodyPr/>
                    <a:lstStyle/>
                    <a:p>
                      <a:pPr algn="ctr">
                        <a:buNone/>
                      </a:pPr>
                      <a:r>
                        <a:rPr lang="en" sz="1800">
                          <a:latin typeface="+mn-lt"/>
                          <a:ea typeface="Times New Roman"/>
                          <a:cs typeface="Times New Roman"/>
                          <a:sym typeface="Times New Roman"/>
                        </a:rPr>
                        <a:t>5</a:t>
                      </a:r>
                    </a:p>
                  </a:txBody>
                  <a:tcPr marL="91437" marR="91437" marT="91444" marB="91444" anchor="ctr"/>
                </a:tc>
                <a:tc>
                  <a:txBody>
                    <a:bodyPr/>
                    <a:lstStyle/>
                    <a:p>
                      <a:pPr algn="ctr">
                        <a:buNone/>
                      </a:pPr>
                      <a:r>
                        <a:rPr lang="en" sz="1800" dirty="0">
                          <a:latin typeface="+mn-lt"/>
                          <a:ea typeface="Times New Roman"/>
                          <a:cs typeface="Times New Roman"/>
                          <a:sym typeface="Times New Roman"/>
                        </a:rPr>
                        <a:t>9</a:t>
                      </a:r>
                    </a:p>
                  </a:txBody>
                  <a:tcPr marL="91437" marR="91437" marT="91444" marB="91444" anchor="ctr"/>
                </a:tc>
                <a:tc>
                  <a:txBody>
                    <a:bodyPr/>
                    <a:lstStyle/>
                    <a:p>
                      <a:pPr algn="ctr">
                        <a:buNone/>
                      </a:pPr>
                      <a:r>
                        <a:rPr lang="en" sz="1800" dirty="0">
                          <a:latin typeface="+mn-lt"/>
                          <a:ea typeface="Times New Roman"/>
                          <a:cs typeface="Times New Roman"/>
                          <a:sym typeface="Times New Roman"/>
                        </a:rPr>
                        <a:t>12</a:t>
                      </a:r>
                    </a:p>
                  </a:txBody>
                  <a:tcPr marL="91437" marR="91437" marT="91444" marB="91444" anchor="ctr"/>
                </a:tc>
                <a:tc>
                  <a:txBody>
                    <a:bodyPr/>
                    <a:lstStyle/>
                    <a:p>
                      <a:pPr algn="ctr">
                        <a:buNone/>
                      </a:pPr>
                      <a:r>
                        <a:rPr lang="en" sz="1800">
                          <a:latin typeface="+mn-lt"/>
                          <a:ea typeface="Times New Roman"/>
                          <a:cs typeface="Times New Roman"/>
                          <a:sym typeface="Times New Roman"/>
                        </a:rPr>
                        <a:t>8</a:t>
                      </a:r>
                    </a:p>
                  </a:txBody>
                  <a:tcPr marL="91437" marR="91437" marT="91444" marB="91444" anchor="ctr"/>
                </a:tc>
                <a:tc>
                  <a:txBody>
                    <a:bodyPr/>
                    <a:lstStyle/>
                    <a:p>
                      <a:pPr algn="ctr">
                        <a:buNone/>
                      </a:pPr>
                      <a:r>
                        <a:rPr lang="en" sz="1800">
                          <a:latin typeface="+mn-lt"/>
                          <a:ea typeface="Times New Roman"/>
                          <a:cs typeface="Times New Roman"/>
                          <a:sym typeface="Times New Roman"/>
                        </a:rPr>
                        <a:t>4</a:t>
                      </a:r>
                    </a:p>
                  </a:txBody>
                  <a:tcPr marL="91437" marR="91437" marT="91444" marB="91444" anchor="ctr"/>
                </a:tc>
              </a:tr>
              <a:tr h="457265">
                <a:tc>
                  <a:txBody>
                    <a:bodyPr/>
                    <a:lstStyle/>
                    <a:p>
                      <a:pPr algn="ctr">
                        <a:buNone/>
                      </a:pPr>
                      <a:r>
                        <a:rPr lang="en" sz="1800" b="1" dirty="0">
                          <a:latin typeface="+mn-lt"/>
                          <a:ea typeface="Times New Roman"/>
                          <a:cs typeface="Times New Roman"/>
                          <a:sym typeface="Times New Roman"/>
                        </a:rPr>
                        <a:t>Female </a:t>
                      </a:r>
                    </a:p>
                  </a:txBody>
                  <a:tcPr marL="91437" marR="91437" marT="91444" marB="91444" anchor="ctr"/>
                </a:tc>
                <a:tc>
                  <a:txBody>
                    <a:bodyPr/>
                    <a:lstStyle/>
                    <a:p>
                      <a:pPr algn="ctr">
                        <a:buNone/>
                      </a:pPr>
                      <a:r>
                        <a:rPr lang="en" sz="1800" dirty="0">
                          <a:latin typeface="+mn-lt"/>
                          <a:ea typeface="Times New Roman"/>
                          <a:cs typeface="Times New Roman"/>
                          <a:sym typeface="Times New Roman"/>
                        </a:rPr>
                        <a:t>2</a:t>
                      </a:r>
                    </a:p>
                  </a:txBody>
                  <a:tcPr marL="91437" marR="91437" marT="91444" marB="91444" anchor="ctr"/>
                </a:tc>
                <a:tc>
                  <a:txBody>
                    <a:bodyPr/>
                    <a:lstStyle/>
                    <a:p>
                      <a:pPr algn="ctr">
                        <a:buNone/>
                      </a:pPr>
                      <a:r>
                        <a:rPr lang="en" sz="1800">
                          <a:latin typeface="+mn-lt"/>
                          <a:ea typeface="Times New Roman"/>
                          <a:cs typeface="Times New Roman"/>
                          <a:sym typeface="Times New Roman"/>
                        </a:rPr>
                        <a:t>8</a:t>
                      </a:r>
                    </a:p>
                  </a:txBody>
                  <a:tcPr marL="91437" marR="91437" marT="91444" marB="91444" anchor="ctr"/>
                </a:tc>
                <a:tc>
                  <a:txBody>
                    <a:bodyPr/>
                    <a:lstStyle/>
                    <a:p>
                      <a:pPr algn="ctr">
                        <a:buNone/>
                      </a:pPr>
                      <a:r>
                        <a:rPr lang="en" sz="1800">
                          <a:latin typeface="+mn-lt"/>
                          <a:ea typeface="Times New Roman"/>
                          <a:cs typeface="Times New Roman"/>
                          <a:sym typeface="Times New Roman"/>
                        </a:rPr>
                        <a:t>14</a:t>
                      </a:r>
                    </a:p>
                  </a:txBody>
                  <a:tcPr marL="91437" marR="91437" marT="91444" marB="91444" anchor="ctr"/>
                </a:tc>
                <a:tc>
                  <a:txBody>
                    <a:bodyPr/>
                    <a:lstStyle/>
                    <a:p>
                      <a:pPr algn="ctr">
                        <a:buNone/>
                      </a:pPr>
                      <a:r>
                        <a:rPr lang="en" sz="1800">
                          <a:latin typeface="+mn-lt"/>
                          <a:ea typeface="Times New Roman"/>
                          <a:cs typeface="Times New Roman"/>
                          <a:sym typeface="Times New Roman"/>
                        </a:rPr>
                        <a:t>12</a:t>
                      </a:r>
                    </a:p>
                  </a:txBody>
                  <a:tcPr marL="91437" marR="91437" marT="91444" marB="91444" anchor="ctr"/>
                </a:tc>
                <a:tc>
                  <a:txBody>
                    <a:bodyPr/>
                    <a:lstStyle/>
                    <a:p>
                      <a:pPr algn="ctr">
                        <a:buNone/>
                      </a:pPr>
                      <a:r>
                        <a:rPr lang="en" sz="1800" dirty="0">
                          <a:latin typeface="+mn-lt"/>
                          <a:ea typeface="Times New Roman"/>
                          <a:cs typeface="Times New Roman"/>
                          <a:sym typeface="Times New Roman"/>
                        </a:rPr>
                        <a:t>8</a:t>
                      </a:r>
                    </a:p>
                  </a:txBody>
                  <a:tcPr marL="91437" marR="91437" marT="91444" marB="91444" anchor="ctr"/>
                </a:tc>
                <a:tc>
                  <a:txBody>
                    <a:bodyPr/>
                    <a:lstStyle/>
                    <a:p>
                      <a:pPr algn="ctr">
                        <a:buNone/>
                      </a:pPr>
                      <a:r>
                        <a:rPr lang="en" sz="1800">
                          <a:latin typeface="+mn-lt"/>
                          <a:ea typeface="Times New Roman"/>
                          <a:cs typeface="Times New Roman"/>
                          <a:sym typeface="Times New Roman"/>
                        </a:rPr>
                        <a:t>4</a:t>
                      </a:r>
                    </a:p>
                  </a:txBody>
                  <a:tcPr marL="91437" marR="91437" marT="91444" marB="91444" anchor="ctr"/>
                </a:tc>
                <a:tc>
                  <a:txBody>
                    <a:bodyPr/>
                    <a:lstStyle/>
                    <a:p>
                      <a:pPr algn="ctr">
                        <a:buNone/>
                      </a:pPr>
                      <a:r>
                        <a:rPr lang="en" sz="1800">
                          <a:latin typeface="+mn-lt"/>
                          <a:ea typeface="Times New Roman"/>
                          <a:cs typeface="Times New Roman"/>
                          <a:sym typeface="Times New Roman"/>
                        </a:rPr>
                        <a:t>7</a:t>
                      </a:r>
                    </a:p>
                  </a:txBody>
                  <a:tcPr marL="91437" marR="91437" marT="91444" marB="91444" anchor="ctr"/>
                </a:tc>
              </a:tr>
              <a:tr h="457265">
                <a:tc>
                  <a:txBody>
                    <a:bodyPr/>
                    <a:lstStyle/>
                    <a:p>
                      <a:pPr algn="ctr">
                        <a:buNone/>
                      </a:pPr>
                      <a:r>
                        <a:rPr lang="en" sz="1800" b="1">
                          <a:latin typeface="+mn-lt"/>
                          <a:ea typeface="Times New Roman"/>
                          <a:cs typeface="Times New Roman"/>
                          <a:sym typeface="Times New Roman"/>
                        </a:rPr>
                        <a:t>Total</a:t>
                      </a:r>
                    </a:p>
                  </a:txBody>
                  <a:tcPr marL="91437" marR="91437" marT="91444" marB="91444" anchor="ctr"/>
                </a:tc>
                <a:tc>
                  <a:txBody>
                    <a:bodyPr/>
                    <a:lstStyle/>
                    <a:p>
                      <a:pPr algn="ctr">
                        <a:buNone/>
                      </a:pPr>
                      <a:r>
                        <a:rPr lang="en" sz="1800">
                          <a:latin typeface="+mn-lt"/>
                          <a:ea typeface="Times New Roman"/>
                          <a:cs typeface="Times New Roman"/>
                          <a:sym typeface="Times New Roman"/>
                        </a:rPr>
                        <a:t>3</a:t>
                      </a:r>
                    </a:p>
                  </a:txBody>
                  <a:tcPr marL="91437" marR="91437" marT="91444" marB="91444" anchor="ctr"/>
                </a:tc>
                <a:tc>
                  <a:txBody>
                    <a:bodyPr/>
                    <a:lstStyle/>
                    <a:p>
                      <a:pPr algn="ctr">
                        <a:buNone/>
                      </a:pPr>
                      <a:r>
                        <a:rPr lang="en" sz="1800">
                          <a:latin typeface="+mn-lt"/>
                          <a:ea typeface="Times New Roman"/>
                          <a:cs typeface="Times New Roman"/>
                          <a:sym typeface="Times New Roman"/>
                        </a:rPr>
                        <a:t>12</a:t>
                      </a:r>
                    </a:p>
                  </a:txBody>
                  <a:tcPr marL="91437" marR="91437" marT="91444" marB="91444" anchor="ctr"/>
                </a:tc>
                <a:tc>
                  <a:txBody>
                    <a:bodyPr/>
                    <a:lstStyle/>
                    <a:p>
                      <a:pPr algn="ctr">
                        <a:buNone/>
                      </a:pPr>
                      <a:r>
                        <a:rPr lang="en" sz="1800">
                          <a:latin typeface="+mn-lt"/>
                          <a:ea typeface="Times New Roman"/>
                          <a:cs typeface="Times New Roman"/>
                          <a:sym typeface="Times New Roman"/>
                        </a:rPr>
                        <a:t>19</a:t>
                      </a:r>
                    </a:p>
                  </a:txBody>
                  <a:tcPr marL="91437" marR="91437" marT="91444" marB="91444" anchor="ctr"/>
                </a:tc>
                <a:tc>
                  <a:txBody>
                    <a:bodyPr/>
                    <a:lstStyle/>
                    <a:p>
                      <a:pPr algn="ctr">
                        <a:buNone/>
                      </a:pPr>
                      <a:r>
                        <a:rPr lang="en" sz="1800">
                          <a:latin typeface="+mn-lt"/>
                          <a:ea typeface="Times New Roman"/>
                          <a:cs typeface="Times New Roman"/>
                          <a:sym typeface="Times New Roman"/>
                        </a:rPr>
                        <a:t>21</a:t>
                      </a:r>
                    </a:p>
                  </a:txBody>
                  <a:tcPr marL="91437" marR="91437" marT="91444" marB="91444" anchor="ctr"/>
                </a:tc>
                <a:tc>
                  <a:txBody>
                    <a:bodyPr/>
                    <a:lstStyle/>
                    <a:p>
                      <a:pPr algn="ctr">
                        <a:buNone/>
                      </a:pPr>
                      <a:r>
                        <a:rPr lang="en" sz="1800" dirty="0">
                          <a:latin typeface="+mn-lt"/>
                          <a:ea typeface="Times New Roman"/>
                          <a:cs typeface="Times New Roman"/>
                          <a:sym typeface="Times New Roman"/>
                        </a:rPr>
                        <a:t>20</a:t>
                      </a:r>
                    </a:p>
                  </a:txBody>
                  <a:tcPr marL="91437" marR="91437" marT="91444" marB="91444" anchor="ctr"/>
                </a:tc>
                <a:tc>
                  <a:txBody>
                    <a:bodyPr/>
                    <a:lstStyle/>
                    <a:p>
                      <a:pPr algn="ctr">
                        <a:buNone/>
                      </a:pPr>
                      <a:r>
                        <a:rPr lang="en" sz="1800">
                          <a:latin typeface="+mn-lt"/>
                          <a:ea typeface="Times New Roman"/>
                          <a:cs typeface="Times New Roman"/>
                          <a:sym typeface="Times New Roman"/>
                        </a:rPr>
                        <a:t>12</a:t>
                      </a:r>
                    </a:p>
                  </a:txBody>
                  <a:tcPr marL="91437" marR="91437" marT="91444" marB="91444" anchor="ctr"/>
                </a:tc>
                <a:tc>
                  <a:txBody>
                    <a:bodyPr/>
                    <a:lstStyle/>
                    <a:p>
                      <a:pPr algn="ctr">
                        <a:buNone/>
                      </a:pPr>
                      <a:r>
                        <a:rPr lang="en" sz="1800" dirty="0">
                          <a:latin typeface="+mn-lt"/>
                          <a:ea typeface="Times New Roman"/>
                          <a:cs typeface="Times New Roman"/>
                          <a:sym typeface="Times New Roman"/>
                        </a:rPr>
                        <a:t>11</a:t>
                      </a:r>
                    </a:p>
                  </a:txBody>
                  <a:tcPr marL="91437" marR="91437" marT="91444" marB="91444" anchor="ctr"/>
                </a:tc>
              </a:tr>
            </a:tbl>
          </a:graphicData>
        </a:graphic>
      </p:graphicFrame>
      <p:sp>
        <p:nvSpPr>
          <p:cNvPr id="31793" name="Shape 146"/>
          <p:cNvSpPr txBox="1">
            <a:spLocks noChangeArrowheads="1"/>
          </p:cNvSpPr>
          <p:nvPr/>
        </p:nvSpPr>
        <p:spPr bwMode="auto">
          <a:xfrm>
            <a:off x="900113" y="3789363"/>
            <a:ext cx="7300912"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4290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rgbClr val="000000"/>
              </a:buClr>
              <a:buSzPct val="167000"/>
              <a:buFontTx/>
              <a:buChar char="•"/>
            </a:pPr>
            <a:r>
              <a:rPr lang="en-US" sz="1800">
                <a:cs typeface="Times New Roman" pitchFamily="18" charset="0"/>
                <a:sym typeface="Times New Roman" pitchFamily="18" charset="0"/>
              </a:rPr>
              <a:t>The participants in the summer programs consisted of 133 secondary school students from rural, urban and suburban northeastern North Carolina and urban Portsmouth, Virginia.   </a:t>
            </a:r>
          </a:p>
          <a:p>
            <a:pPr eaLnBrk="1" hangingPunct="1">
              <a:buClr>
                <a:srgbClr val="000000"/>
              </a:buClr>
              <a:buSzPct val="167000"/>
              <a:buFontTx/>
              <a:buChar char="•"/>
            </a:pPr>
            <a:r>
              <a:rPr lang="en-US" sz="1800">
                <a:cs typeface="Times New Roman" pitchFamily="18" charset="0"/>
                <a:sym typeface="Times New Roman" pitchFamily="18" charset="0"/>
              </a:rPr>
              <a:t>56 % of students responding were secondary school girls </a:t>
            </a:r>
          </a:p>
          <a:p>
            <a:pPr eaLnBrk="1" hangingPunct="1">
              <a:buClr>
                <a:srgbClr val="000000"/>
              </a:buClr>
              <a:buSzPct val="167000"/>
              <a:buFontTx/>
              <a:buChar char="•"/>
            </a:pPr>
            <a:r>
              <a:rPr lang="en-US" sz="1800">
                <a:cs typeface="Times New Roman" pitchFamily="18" charset="0"/>
                <a:sym typeface="Times New Roman" pitchFamily="18" charset="0"/>
              </a:rPr>
              <a:t>44 % of students responding were secondary school boys </a:t>
            </a:r>
          </a:p>
          <a:p>
            <a:pPr eaLnBrk="1" hangingPunct="1">
              <a:buClr>
                <a:srgbClr val="000000"/>
              </a:buClr>
              <a:buSzPct val="167000"/>
              <a:buFontTx/>
              <a:buChar char="•"/>
            </a:pPr>
            <a:r>
              <a:rPr lang="en-US" sz="1800">
                <a:cs typeface="Times New Roman" pitchFamily="18" charset="0"/>
                <a:sym typeface="Times New Roman" pitchFamily="18" charset="0"/>
              </a:rPr>
              <a:t>74 % response rate for STEM surveys</a:t>
            </a:r>
          </a:p>
          <a:p>
            <a:pPr eaLnBrk="1" hangingPunct="1">
              <a:buClr>
                <a:srgbClr val="000000"/>
              </a:buClr>
              <a:buSzPct val="167000"/>
              <a:buFontTx/>
              <a:buChar char="•"/>
            </a:pPr>
            <a:r>
              <a:rPr lang="en-US" sz="1800">
                <a:cs typeface="Times New Roman" pitchFamily="18" charset="0"/>
                <a:sym typeface="Times New Roman" pitchFamily="18" charset="0"/>
              </a:rPr>
              <a:t>Participants</a:t>
            </a:r>
            <a:r>
              <a:rPr lang="en-US" altLang="en-US" sz="1800">
                <a:cs typeface="Times New Roman" pitchFamily="18" charset="0"/>
                <a:sym typeface="Times New Roman" pitchFamily="18" charset="0"/>
              </a:rPr>
              <a:t>’</a:t>
            </a:r>
            <a:r>
              <a:rPr lang="en-US" sz="1800">
                <a:cs typeface="Times New Roman" pitchFamily="18" charset="0"/>
                <a:sym typeface="Times New Roman" pitchFamily="18" charset="0"/>
              </a:rPr>
              <a:t> grades ranged from 7th grade to college with a median grade level was 11</a:t>
            </a:r>
            <a:r>
              <a:rPr lang="en-US" sz="1800" baseline="30000">
                <a:cs typeface="Times New Roman" pitchFamily="18" charset="0"/>
                <a:sym typeface="Times New Roman" pitchFamily="18" charset="0"/>
              </a:rPr>
              <a:t>th</a:t>
            </a:r>
            <a:r>
              <a:rPr lang="en-US" sz="1800">
                <a:cs typeface="Times New Roman" pitchFamily="18" charset="0"/>
                <a:sym typeface="Times New Roman" pitchFamily="18" charset="0"/>
              </a:rPr>
              <a:t> grade for males and 10</a:t>
            </a:r>
            <a:r>
              <a:rPr lang="en-US" sz="1800" baseline="30000">
                <a:cs typeface="Times New Roman" pitchFamily="18" charset="0"/>
                <a:sym typeface="Times New Roman" pitchFamily="18" charset="0"/>
              </a:rPr>
              <a:t>th</a:t>
            </a:r>
            <a:r>
              <a:rPr lang="en-US" sz="1800">
                <a:cs typeface="Times New Roman" pitchFamily="18" charset="0"/>
                <a:sym typeface="Times New Roman" pitchFamily="18" charset="0"/>
              </a:rPr>
              <a:t> grade for females.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51"/>
          <p:cNvSpPr>
            <a:spLocks noGrp="1"/>
          </p:cNvSpPr>
          <p:nvPr>
            <p:ph type="title"/>
          </p:nvPr>
        </p:nvSpPr>
        <p:spPr>
          <a:xfrm>
            <a:off x="457200" y="274638"/>
            <a:ext cx="8229600" cy="1143000"/>
          </a:xfrm>
        </p:spPr>
        <p:txBody>
          <a:bodyPr anchor="ctr"/>
          <a:lstStyle/>
          <a:p>
            <a:pPr algn="ctr" eaLnBrk="1" hangingPunct="1">
              <a:spcBef>
                <a:spcPct val="0"/>
              </a:spcBef>
              <a:buSzTx/>
              <a:buFont typeface="Trebuchet MS" pitchFamily="34" charset="0"/>
              <a:buNone/>
            </a:pPr>
            <a:r>
              <a:rPr lang="en-US" sz="3000" smtClean="0">
                <a:solidFill>
                  <a:srgbClr val="000000"/>
                </a:solidFill>
                <a:latin typeface="Arial" pitchFamily="34" charset="0"/>
                <a:ea typeface="MS PGothic" pitchFamily="34" charset="-128"/>
                <a:cs typeface="Times New Roman" pitchFamily="18" charset="0"/>
                <a:sym typeface="Times New Roman" pitchFamily="18" charset="0"/>
              </a:rPr>
              <a:t>CReSIS Survey Questions Group A</a:t>
            </a:r>
          </a:p>
        </p:txBody>
      </p:sp>
      <p:pic>
        <p:nvPicPr>
          <p:cNvPr id="33794" name="Picture 2" descr="Screen Shot 2013-04-10 at 10.06.3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12875"/>
            <a:ext cx="6249988"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151"/>
          <p:cNvSpPr>
            <a:spLocks noGrp="1"/>
          </p:cNvSpPr>
          <p:nvPr>
            <p:ph type="title"/>
          </p:nvPr>
        </p:nvSpPr>
        <p:spPr>
          <a:xfrm>
            <a:off x="457200" y="274638"/>
            <a:ext cx="8229600" cy="1143000"/>
          </a:xfrm>
        </p:spPr>
        <p:txBody>
          <a:bodyPr anchor="ctr"/>
          <a:lstStyle/>
          <a:p>
            <a:pPr algn="ctr" eaLnBrk="1" hangingPunct="1">
              <a:spcBef>
                <a:spcPct val="0"/>
              </a:spcBef>
              <a:buSzTx/>
              <a:buFont typeface="Trebuchet MS" pitchFamily="34" charset="0"/>
              <a:buNone/>
            </a:pPr>
            <a:r>
              <a:rPr lang="en-US" sz="3000" smtClean="0">
                <a:solidFill>
                  <a:srgbClr val="000000"/>
                </a:solidFill>
                <a:latin typeface="Arial" pitchFamily="34" charset="0"/>
                <a:ea typeface="MS PGothic" pitchFamily="34" charset="-128"/>
                <a:cs typeface="Times New Roman" pitchFamily="18" charset="0"/>
                <a:sym typeface="Times New Roman" pitchFamily="18" charset="0"/>
              </a:rPr>
              <a:t>CReSIS Survey Questions Group A</a:t>
            </a:r>
          </a:p>
        </p:txBody>
      </p:sp>
      <p:sp>
        <p:nvSpPr>
          <p:cNvPr id="152" name="Shape 152"/>
          <p:cNvSpPr txBox="1"/>
          <p:nvPr/>
        </p:nvSpPr>
        <p:spPr>
          <a:xfrm>
            <a:off x="468313" y="1557338"/>
            <a:ext cx="8405812" cy="4810125"/>
          </a:xfrm>
          <a:prstGeom prst="rect">
            <a:avLst/>
          </a:prstGeom>
          <a:noFill/>
        </p:spPr>
        <p:txBody>
          <a:bodyPr lIns="91425" tIns="91425" rIns="91425" bIns="91425"/>
          <a:lstStyle/>
          <a:p>
            <a:pPr marL="457200" indent="-342900" eaLnBrk="1" hangingPunct="1">
              <a:buClr>
                <a:srgbClr val="000000"/>
              </a:buClr>
              <a:buSzPct val="166666"/>
              <a:buFont typeface="Arial"/>
              <a:buChar char="•"/>
              <a:defRPr/>
            </a:pPr>
            <a:r>
              <a:rPr lang="en" dirty="0">
                <a:latin typeface="+mj-lt"/>
                <a:ea typeface="Times New Roman"/>
                <a:cs typeface="Times New Roman"/>
                <a:sym typeface="Times New Roman"/>
              </a:rPr>
              <a:t>1A. 95% of the students, male and female, agreed that the STEM courses were exciting. 5% said that they were neutral in their opinions of STEM classes.</a:t>
            </a:r>
          </a:p>
          <a:p>
            <a:pPr eaLnBrk="1" hangingPunct="1">
              <a:defRPr/>
            </a:pPr>
            <a:endParaRPr lang="en" dirty="0">
              <a:latin typeface="+mj-lt"/>
              <a:ea typeface="Times New Roman"/>
              <a:cs typeface="Times New Roman"/>
              <a:sym typeface="Times New Roman"/>
            </a:endParaRPr>
          </a:p>
          <a:p>
            <a:pPr marL="457200" indent="-342900" eaLnBrk="1" hangingPunct="1">
              <a:buClr>
                <a:srgbClr val="000000"/>
              </a:buClr>
              <a:buSzPct val="166666"/>
              <a:buFont typeface="Arial"/>
              <a:buChar char="•"/>
              <a:defRPr/>
            </a:pPr>
            <a:r>
              <a:rPr lang="en" dirty="0">
                <a:latin typeface="+mj-lt"/>
                <a:ea typeface="Times New Roman"/>
                <a:cs typeface="Times New Roman"/>
                <a:sym typeface="Times New Roman"/>
              </a:rPr>
              <a:t>12A. Approximately 94% of the participants have family members that are interested in the STEM related courses, 3% disagreed, 1% was neutral.</a:t>
            </a:r>
          </a:p>
          <a:p>
            <a:pPr eaLnBrk="1" hangingPunct="1">
              <a:defRPr/>
            </a:pPr>
            <a:endParaRPr lang="en" dirty="0">
              <a:latin typeface="+mj-lt"/>
              <a:ea typeface="Times New Roman"/>
              <a:cs typeface="Times New Roman"/>
              <a:sym typeface="Times New Roman"/>
            </a:endParaRPr>
          </a:p>
          <a:p>
            <a:pPr marL="457200" indent="-342900" eaLnBrk="1" hangingPunct="1">
              <a:buClr>
                <a:srgbClr val="000000"/>
              </a:buClr>
              <a:buSzPct val="166666"/>
              <a:buFont typeface="Arial"/>
              <a:buChar char="•"/>
              <a:defRPr/>
            </a:pPr>
            <a:r>
              <a:rPr lang="en" dirty="0">
                <a:latin typeface="+mj-lt"/>
                <a:ea typeface="Times New Roman"/>
                <a:cs typeface="Times New Roman"/>
                <a:sym typeface="Times New Roman"/>
              </a:rPr>
              <a:t>17A. Approximately 93% of males &amp; females agreed that majoring in STEM. 3% were neutral and 2% disagreed.</a:t>
            </a:r>
          </a:p>
          <a:p>
            <a:pPr eaLnBrk="1" hangingPunct="1">
              <a:defRPr/>
            </a:pPr>
            <a:endParaRPr lang="en" dirty="0">
              <a:latin typeface="+mj-lt"/>
              <a:ea typeface="Times New Roman"/>
              <a:cs typeface="Times New Roman"/>
              <a:sym typeface="Times New Roman"/>
            </a:endParaRPr>
          </a:p>
          <a:p>
            <a:pPr marL="457200" indent="-342900" eaLnBrk="1" hangingPunct="1">
              <a:buClr>
                <a:srgbClr val="000000"/>
              </a:buClr>
              <a:buSzPct val="166666"/>
              <a:buFont typeface="Arial"/>
              <a:buChar char="•"/>
              <a:defRPr/>
            </a:pPr>
            <a:r>
              <a:rPr lang="en" dirty="0">
                <a:latin typeface="+mj-lt"/>
                <a:ea typeface="Times New Roman"/>
                <a:cs typeface="Times New Roman"/>
                <a:sym typeface="Times New Roman"/>
              </a:rPr>
              <a:t>19A. Approximately 95% agreed that a career in STEM discipline would enable them to work with others in meaningful ways, 0% was neutral and 3% disagreed.</a:t>
            </a:r>
          </a:p>
          <a:p>
            <a:pPr eaLnBrk="1" hangingPunct="1">
              <a:defRPr/>
            </a:pPr>
            <a:endParaRPr lang="en" dirty="0">
              <a:latin typeface="+mj-lt"/>
              <a:ea typeface="Times New Roman"/>
              <a:cs typeface="Times New Roman"/>
              <a:sym typeface="Times New Roman"/>
            </a:endParaRPr>
          </a:p>
          <a:p>
            <a:pPr marL="457200" indent="-342900" eaLnBrk="1" hangingPunct="1">
              <a:buClr>
                <a:srgbClr val="000000"/>
              </a:buClr>
              <a:buSzPct val="166666"/>
              <a:buFont typeface="Arial"/>
              <a:buChar char="•"/>
              <a:defRPr/>
            </a:pPr>
            <a:r>
              <a:rPr lang="en" dirty="0">
                <a:latin typeface="+mj-lt"/>
                <a:ea typeface="Times New Roman"/>
                <a:cs typeface="Times New Roman"/>
                <a:sym typeface="Times New Roman"/>
              </a:rPr>
              <a:t>20A. Approximately 94% said that a career of Science, Technology, Engineering, &amp; Math meant a lot to them,  0% disagreed and 4% were neutral.</a:t>
            </a:r>
          </a:p>
          <a:p>
            <a:pPr eaLnBrk="1" hangingPunct="1">
              <a:defRPr/>
            </a:pPr>
            <a:endParaRPr lang="en" dirty="0">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hape 157"/>
          <p:cNvSpPr>
            <a:spLocks noGrp="1"/>
          </p:cNvSpPr>
          <p:nvPr>
            <p:ph type="title"/>
          </p:nvPr>
        </p:nvSpPr>
        <p:spPr>
          <a:xfrm>
            <a:off x="457200" y="274638"/>
            <a:ext cx="8229600" cy="1143000"/>
          </a:xfrm>
        </p:spPr>
        <p:txBody>
          <a:bodyPr anchor="ctr"/>
          <a:lstStyle/>
          <a:p>
            <a:pPr algn="ctr" eaLnBrk="1" hangingPunct="1">
              <a:spcBef>
                <a:spcPct val="0"/>
              </a:spcBef>
              <a:buSzTx/>
              <a:buFont typeface="Trebuchet MS" pitchFamily="34" charset="0"/>
              <a:buNone/>
            </a:pPr>
            <a:r>
              <a:rPr lang="en-US" sz="3000" smtClean="0">
                <a:solidFill>
                  <a:srgbClr val="000000"/>
                </a:solidFill>
                <a:latin typeface="Arial" pitchFamily="34" charset="0"/>
                <a:ea typeface="MS PGothic" pitchFamily="34" charset="-128"/>
                <a:cs typeface="Times New Roman" pitchFamily="18" charset="0"/>
                <a:sym typeface="Times New Roman" pitchFamily="18" charset="0"/>
              </a:rPr>
              <a:t>CReSIS Survey Questions Group B</a:t>
            </a:r>
          </a:p>
        </p:txBody>
      </p:sp>
      <p:pic>
        <p:nvPicPr>
          <p:cNvPr id="37890" name="Picture 3" descr="Screen Shot 2013-04-10 at 10.18.1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484313"/>
            <a:ext cx="5113338"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157"/>
          <p:cNvSpPr>
            <a:spLocks noGrp="1"/>
          </p:cNvSpPr>
          <p:nvPr>
            <p:ph type="title"/>
          </p:nvPr>
        </p:nvSpPr>
        <p:spPr>
          <a:xfrm>
            <a:off x="457200" y="274638"/>
            <a:ext cx="8229600" cy="1143000"/>
          </a:xfrm>
        </p:spPr>
        <p:txBody>
          <a:bodyPr anchor="ctr"/>
          <a:lstStyle/>
          <a:p>
            <a:pPr algn="ctr" eaLnBrk="1" hangingPunct="1">
              <a:spcBef>
                <a:spcPct val="0"/>
              </a:spcBef>
              <a:buSzTx/>
              <a:buFont typeface="Trebuchet MS" pitchFamily="34" charset="0"/>
              <a:buNone/>
            </a:pPr>
            <a:r>
              <a:rPr lang="en-US" sz="3000" smtClean="0">
                <a:solidFill>
                  <a:srgbClr val="000000"/>
                </a:solidFill>
                <a:latin typeface="Arial" pitchFamily="34" charset="0"/>
                <a:ea typeface="MS PGothic" pitchFamily="34" charset="-128"/>
                <a:cs typeface="Times New Roman" pitchFamily="18" charset="0"/>
                <a:sym typeface="Times New Roman" pitchFamily="18" charset="0"/>
              </a:rPr>
              <a:t>CReSIS Survey Questions Group B</a:t>
            </a:r>
          </a:p>
        </p:txBody>
      </p:sp>
      <p:sp>
        <p:nvSpPr>
          <p:cNvPr id="158" name="Shape 158"/>
          <p:cNvSpPr txBox="1"/>
          <p:nvPr/>
        </p:nvSpPr>
        <p:spPr>
          <a:xfrm>
            <a:off x="611188" y="1557338"/>
            <a:ext cx="7715250" cy="4895850"/>
          </a:xfrm>
          <a:prstGeom prst="rect">
            <a:avLst/>
          </a:prstGeom>
          <a:noFill/>
        </p:spPr>
        <p:txBody>
          <a:bodyPr lIns="91425" tIns="91425" rIns="91425" bIns="91425"/>
          <a:lstStyle/>
          <a:p>
            <a:pPr marL="457200" indent="-342900" eaLnBrk="1" hangingPunct="1">
              <a:buClr>
                <a:srgbClr val="000000"/>
              </a:buClr>
              <a:buSzPct val="166666"/>
              <a:buFont typeface="Arial"/>
              <a:buChar char="•"/>
              <a:defRPr/>
            </a:pPr>
            <a:r>
              <a:rPr lang="en" dirty="0">
                <a:latin typeface="+mj-lt"/>
                <a:ea typeface="Times New Roman"/>
                <a:cs typeface="Times New Roman"/>
                <a:sym typeface="Times New Roman"/>
              </a:rPr>
              <a:t>2B. 100% of the students males and females, agree that their experiences in the CReSIS summer program.</a:t>
            </a:r>
          </a:p>
          <a:p>
            <a:pPr eaLnBrk="1" hangingPunct="1">
              <a:defRPr/>
            </a:pPr>
            <a:endParaRPr lang="en" dirty="0">
              <a:latin typeface="+mj-lt"/>
              <a:ea typeface="Times New Roman"/>
              <a:cs typeface="Times New Roman"/>
              <a:sym typeface="Times New Roman"/>
            </a:endParaRPr>
          </a:p>
          <a:p>
            <a:pPr marL="457200" indent="-342900" eaLnBrk="1" hangingPunct="1">
              <a:buClr>
                <a:srgbClr val="000000"/>
              </a:buClr>
              <a:buSzPct val="166666"/>
              <a:buFont typeface="Arial"/>
              <a:buChar char="•"/>
              <a:defRPr/>
            </a:pPr>
            <a:r>
              <a:rPr lang="en" dirty="0">
                <a:latin typeface="+mj-lt"/>
                <a:ea typeface="Times New Roman"/>
                <a:cs typeface="Times New Roman"/>
                <a:sym typeface="Times New Roman"/>
              </a:rPr>
              <a:t>6B. Approximately 97% of the participants agreed that the CReSIS summer program enriched their learning in STEM, 0% disagree and 1% neutral.</a:t>
            </a:r>
          </a:p>
          <a:p>
            <a:pPr eaLnBrk="1" hangingPunct="1">
              <a:defRPr/>
            </a:pPr>
            <a:endParaRPr lang="en" dirty="0">
              <a:latin typeface="+mj-lt"/>
              <a:ea typeface="Times New Roman"/>
              <a:cs typeface="Times New Roman"/>
              <a:sym typeface="Times New Roman"/>
            </a:endParaRPr>
          </a:p>
          <a:p>
            <a:pPr marL="457200" indent="-342900" eaLnBrk="1" hangingPunct="1">
              <a:buClr>
                <a:srgbClr val="000000"/>
              </a:buClr>
              <a:buSzPct val="166666"/>
              <a:buFont typeface="Arial"/>
              <a:buChar char="•"/>
              <a:defRPr/>
            </a:pPr>
            <a:r>
              <a:rPr lang="en" dirty="0">
                <a:latin typeface="+mj-lt"/>
                <a:ea typeface="Times New Roman"/>
                <a:cs typeface="Times New Roman"/>
                <a:sym typeface="Times New Roman"/>
              </a:rPr>
              <a:t>7B. Approximately 95% of the participants agree that they would do the program again</a:t>
            </a:r>
            <a:r>
              <a:rPr lang="en-US" dirty="0">
                <a:latin typeface="+mj-lt"/>
                <a:ea typeface="Times New Roman"/>
                <a:cs typeface="Times New Roman"/>
                <a:sym typeface="Times New Roman"/>
              </a:rPr>
              <a:t> and </a:t>
            </a:r>
            <a:r>
              <a:rPr lang="en" dirty="0">
                <a:latin typeface="+mj-lt"/>
                <a:ea typeface="Times New Roman"/>
                <a:cs typeface="Times New Roman"/>
                <a:sym typeface="Times New Roman"/>
              </a:rPr>
              <a:t>2% disagree, 1% neutral.</a:t>
            </a:r>
          </a:p>
          <a:p>
            <a:pPr eaLnBrk="1" hangingPunct="1">
              <a:defRPr/>
            </a:pPr>
            <a:endParaRPr lang="en" dirty="0">
              <a:latin typeface="+mj-lt"/>
              <a:ea typeface="Times New Roman"/>
              <a:cs typeface="Times New Roman"/>
              <a:sym typeface="Times New Roman"/>
            </a:endParaRPr>
          </a:p>
          <a:p>
            <a:pPr marL="457200" indent="-342900" eaLnBrk="1" hangingPunct="1">
              <a:buClr>
                <a:srgbClr val="000000"/>
              </a:buClr>
              <a:buSzPct val="166666"/>
              <a:buFont typeface="Arial"/>
              <a:buChar char="•"/>
              <a:defRPr/>
            </a:pPr>
            <a:r>
              <a:rPr lang="en" dirty="0">
                <a:latin typeface="+mj-lt"/>
                <a:ea typeface="Times New Roman"/>
                <a:cs typeface="Times New Roman"/>
                <a:sym typeface="Times New Roman"/>
              </a:rPr>
              <a:t>14B. Approximately 94% of the students agreed that the CReSIS Summer Program made them think about majoring in STEM, 1% disagreed</a:t>
            </a:r>
            <a:r>
              <a:rPr lang="en-US" dirty="0">
                <a:latin typeface="+mj-lt"/>
                <a:ea typeface="Times New Roman"/>
                <a:cs typeface="Times New Roman"/>
                <a:sym typeface="Times New Roman"/>
              </a:rPr>
              <a:t> and</a:t>
            </a:r>
            <a:r>
              <a:rPr lang="en" dirty="0">
                <a:latin typeface="+mj-lt"/>
                <a:ea typeface="Times New Roman"/>
                <a:cs typeface="Times New Roman"/>
                <a:sym typeface="Times New Roman"/>
              </a:rPr>
              <a:t> 3% neutral.</a:t>
            </a:r>
          </a:p>
          <a:p>
            <a:pPr eaLnBrk="1" hangingPunct="1">
              <a:defRPr/>
            </a:pPr>
            <a:endParaRPr lang="en" dirty="0">
              <a:latin typeface="+mj-lt"/>
              <a:ea typeface="Times New Roman"/>
              <a:cs typeface="Times New Roman"/>
              <a:sym typeface="Times New Roman"/>
            </a:endParaRPr>
          </a:p>
          <a:p>
            <a:pPr marL="457200" indent="-342900" eaLnBrk="1" hangingPunct="1">
              <a:buClr>
                <a:srgbClr val="000000"/>
              </a:buClr>
              <a:buSzPct val="166666"/>
              <a:buFont typeface="Arial"/>
              <a:buChar char="•"/>
              <a:defRPr/>
            </a:pPr>
            <a:r>
              <a:rPr lang="en" dirty="0">
                <a:latin typeface="+mj-lt"/>
                <a:ea typeface="Times New Roman"/>
                <a:cs typeface="Times New Roman"/>
                <a:sym typeface="Times New Roman"/>
              </a:rPr>
              <a:t>16B. Approximately 93% of males &amp; females agreed that they enjoyed all the use of technology during the CReSIS summer program. 4% was neutral </a:t>
            </a:r>
            <a:r>
              <a:rPr lang="en-US" dirty="0">
                <a:latin typeface="+mj-lt"/>
                <a:ea typeface="Times New Roman"/>
                <a:cs typeface="Times New Roman"/>
                <a:sym typeface="Times New Roman"/>
              </a:rPr>
              <a:t>and</a:t>
            </a:r>
            <a:r>
              <a:rPr lang="en" dirty="0">
                <a:latin typeface="+mj-lt"/>
                <a:ea typeface="Times New Roman"/>
                <a:cs typeface="Times New Roman"/>
                <a:sym typeface="Times New Roman"/>
              </a:rPr>
              <a:t> 1% disagreed.</a:t>
            </a:r>
          </a:p>
          <a:p>
            <a:pPr eaLnBrk="1" hangingPunct="1">
              <a:defRPr/>
            </a:pPr>
            <a:endParaRPr lang="en" dirty="0">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163"/>
          <p:cNvSpPr>
            <a:spLocks noGrp="1"/>
          </p:cNvSpPr>
          <p:nvPr>
            <p:ph type="title"/>
          </p:nvPr>
        </p:nvSpPr>
        <p:spPr>
          <a:xfrm>
            <a:off x="457200" y="150813"/>
            <a:ext cx="8229600" cy="1143000"/>
          </a:xfrm>
        </p:spPr>
        <p:txBody>
          <a:bodyPr anchor="ctr"/>
          <a:lstStyle/>
          <a:p>
            <a:pPr algn="ctr" eaLnBrk="1" hangingPunct="1">
              <a:spcBef>
                <a:spcPct val="0"/>
              </a:spcBef>
              <a:buSzTx/>
              <a:buFont typeface="Trebuchet MS" pitchFamily="34" charset="0"/>
              <a:buNone/>
            </a:pPr>
            <a:r>
              <a:rPr lang="en-US" sz="3000" smtClean="0">
                <a:solidFill>
                  <a:srgbClr val="000000"/>
                </a:solidFill>
                <a:latin typeface="Arial" pitchFamily="34" charset="0"/>
                <a:ea typeface="MS PGothic" pitchFamily="34" charset="-128"/>
                <a:cs typeface="Times New Roman" pitchFamily="18" charset="0"/>
                <a:sym typeface="Times New Roman" pitchFamily="18" charset="0"/>
              </a:rPr>
              <a:t>CReSIS Survey Questions Group C</a:t>
            </a:r>
          </a:p>
        </p:txBody>
      </p:sp>
      <p:pic>
        <p:nvPicPr>
          <p:cNvPr id="41986" name="Picture 3" descr="Screen Shot 2013-04-10 at 10.13.3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628775"/>
            <a:ext cx="6383338"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163"/>
          <p:cNvSpPr>
            <a:spLocks noGrp="1"/>
          </p:cNvSpPr>
          <p:nvPr>
            <p:ph type="title"/>
          </p:nvPr>
        </p:nvSpPr>
        <p:spPr>
          <a:xfrm>
            <a:off x="457200" y="150813"/>
            <a:ext cx="8229600" cy="1143000"/>
          </a:xfrm>
        </p:spPr>
        <p:txBody>
          <a:bodyPr anchor="ctr"/>
          <a:lstStyle/>
          <a:p>
            <a:pPr algn="ctr" eaLnBrk="1" hangingPunct="1">
              <a:spcBef>
                <a:spcPct val="0"/>
              </a:spcBef>
              <a:buSzTx/>
              <a:buFont typeface="Trebuchet MS" pitchFamily="34" charset="0"/>
              <a:buNone/>
            </a:pPr>
            <a:r>
              <a:rPr lang="en-US" sz="3000" smtClean="0">
                <a:solidFill>
                  <a:srgbClr val="000000"/>
                </a:solidFill>
                <a:latin typeface="Arial" pitchFamily="34" charset="0"/>
                <a:ea typeface="MS PGothic" pitchFamily="34" charset="-128"/>
                <a:cs typeface="Times New Roman" pitchFamily="18" charset="0"/>
                <a:sym typeface="Times New Roman" pitchFamily="18" charset="0"/>
              </a:rPr>
              <a:t>CReSIS Survey Questions Group C</a:t>
            </a:r>
          </a:p>
        </p:txBody>
      </p:sp>
      <p:sp>
        <p:nvSpPr>
          <p:cNvPr id="164" name="Shape 164"/>
          <p:cNvSpPr txBox="1"/>
          <p:nvPr/>
        </p:nvSpPr>
        <p:spPr>
          <a:xfrm>
            <a:off x="457200" y="1300163"/>
            <a:ext cx="8424863" cy="5040312"/>
          </a:xfrm>
          <a:prstGeom prst="rect">
            <a:avLst/>
          </a:prstGeom>
          <a:noFill/>
        </p:spPr>
        <p:txBody>
          <a:bodyPr lIns="91425" tIns="91425" rIns="91425" bIns="91425"/>
          <a:lstStyle/>
          <a:p>
            <a:pPr marL="457200" indent="-298450" eaLnBrk="1" hangingPunct="1">
              <a:spcBef>
                <a:spcPts val="600"/>
              </a:spcBef>
              <a:buClr>
                <a:srgbClr val="000000"/>
              </a:buClr>
              <a:buSzPct val="101851"/>
              <a:buFont typeface="Arial"/>
              <a:buChar char="•"/>
              <a:defRPr/>
            </a:pPr>
            <a:r>
              <a:rPr lang="en" dirty="0">
                <a:latin typeface="+mj-lt"/>
                <a:ea typeface="Times New Roman"/>
                <a:cs typeface="Times New Roman"/>
                <a:sym typeface="Times New Roman"/>
              </a:rPr>
              <a:t>3C. 98% of the students males and females, agree that the various trainings under CReSIS were helpful. 1% said that they disagree about the various program exercises and another 1% were neutral about their experiences.</a:t>
            </a:r>
          </a:p>
          <a:p>
            <a:pPr eaLnBrk="1" hangingPunct="1">
              <a:defRPr/>
            </a:pPr>
            <a:endParaRPr lang="en" dirty="0">
              <a:latin typeface="+mj-lt"/>
              <a:ea typeface="Times New Roman"/>
              <a:cs typeface="Times New Roman"/>
              <a:sym typeface="Times New Roman"/>
            </a:endParaRPr>
          </a:p>
          <a:p>
            <a:pPr marL="457200" indent="-298450" eaLnBrk="1" hangingPunct="1">
              <a:spcBef>
                <a:spcPts val="600"/>
              </a:spcBef>
              <a:buClr>
                <a:srgbClr val="000000"/>
              </a:buClr>
              <a:buSzPct val="101851"/>
              <a:buFont typeface="Arial"/>
              <a:buChar char="•"/>
              <a:defRPr/>
            </a:pPr>
            <a:r>
              <a:rPr lang="en" dirty="0">
                <a:latin typeface="+mj-lt"/>
                <a:ea typeface="Times New Roman"/>
                <a:cs typeface="Times New Roman"/>
                <a:sym typeface="Times New Roman"/>
              </a:rPr>
              <a:t>4C. 94% of the students agreed that they were interested in the lecturer at the lunch seminar.</a:t>
            </a:r>
          </a:p>
          <a:p>
            <a:pPr eaLnBrk="1" hangingPunct="1">
              <a:defRPr/>
            </a:pPr>
            <a:endParaRPr lang="en" dirty="0">
              <a:latin typeface="+mj-lt"/>
              <a:ea typeface="Times New Roman"/>
              <a:cs typeface="Times New Roman"/>
              <a:sym typeface="Times New Roman"/>
            </a:endParaRPr>
          </a:p>
          <a:p>
            <a:pPr marL="457200" indent="-298450" eaLnBrk="1" hangingPunct="1">
              <a:spcBef>
                <a:spcPts val="600"/>
              </a:spcBef>
              <a:buClr>
                <a:srgbClr val="000000"/>
              </a:buClr>
              <a:buSzPct val="101851"/>
              <a:buFont typeface="Arial"/>
              <a:buChar char="•"/>
              <a:defRPr/>
            </a:pPr>
            <a:r>
              <a:rPr lang="en" dirty="0">
                <a:latin typeface="+mj-lt"/>
                <a:ea typeface="Times New Roman"/>
                <a:cs typeface="Times New Roman"/>
                <a:sym typeface="Times New Roman"/>
              </a:rPr>
              <a:t>1% of the males did not enjoy the lunch seminar and the other 5% of the students had neutral feelings about the lunch seminar.</a:t>
            </a:r>
          </a:p>
          <a:p>
            <a:pPr eaLnBrk="1" hangingPunct="1">
              <a:defRPr/>
            </a:pPr>
            <a:endParaRPr lang="en" dirty="0">
              <a:latin typeface="+mj-lt"/>
              <a:ea typeface="Times New Roman"/>
              <a:cs typeface="Times New Roman"/>
              <a:sym typeface="Times New Roman"/>
            </a:endParaRPr>
          </a:p>
          <a:p>
            <a:pPr marL="457200" indent="-298450" eaLnBrk="1" hangingPunct="1">
              <a:spcBef>
                <a:spcPts val="600"/>
              </a:spcBef>
              <a:buClr>
                <a:srgbClr val="000000"/>
              </a:buClr>
              <a:buSzPct val="101851"/>
              <a:buFont typeface="Arial"/>
              <a:buChar char="•"/>
              <a:defRPr/>
            </a:pPr>
            <a:r>
              <a:rPr lang="en" dirty="0">
                <a:latin typeface="+mj-lt"/>
                <a:ea typeface="Times New Roman"/>
                <a:cs typeface="Times New Roman"/>
                <a:sym typeface="Times New Roman"/>
              </a:rPr>
              <a:t>5C. 95% of the students agreed that the field trips were enjoyable to them. 7% of the males had neutral feelings about the field trip. 3% of the female students, also had neutral experiences of the field trips.</a:t>
            </a:r>
          </a:p>
          <a:p>
            <a:pPr eaLnBrk="1" hangingPunct="1">
              <a:defRPr/>
            </a:pPr>
            <a:endParaRPr lang="en" dirty="0">
              <a:latin typeface="+mj-lt"/>
              <a:ea typeface="Times New Roman"/>
              <a:cs typeface="Times New Roman"/>
              <a:sym typeface="Times New Roman"/>
            </a:endParaRPr>
          </a:p>
          <a:p>
            <a:pPr marL="457200" indent="-298450" eaLnBrk="1" hangingPunct="1">
              <a:spcBef>
                <a:spcPts val="600"/>
              </a:spcBef>
              <a:buClr>
                <a:srgbClr val="000000"/>
              </a:buClr>
              <a:buSzPct val="101851"/>
              <a:buFont typeface="Arial"/>
              <a:buChar char="•"/>
              <a:defRPr/>
            </a:pPr>
            <a:r>
              <a:rPr lang="en" dirty="0">
                <a:latin typeface="+mj-lt"/>
                <a:ea typeface="Times New Roman"/>
                <a:cs typeface="Times New Roman"/>
                <a:sym typeface="Times New Roman"/>
              </a:rPr>
              <a:t>10C. Approximately 89% of participants agree the workshop sessions made them interested in choosing a STEM career in college, 1% disagree, 8% neutral.</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169"/>
          <p:cNvSpPr>
            <a:spLocks noGrp="1"/>
          </p:cNvSpPr>
          <p:nvPr>
            <p:ph type="title"/>
          </p:nvPr>
        </p:nvSpPr>
        <p:spPr>
          <a:xfrm>
            <a:off x="457200" y="274638"/>
            <a:ext cx="8229600" cy="1143000"/>
          </a:xfrm>
        </p:spPr>
        <p:txBody>
          <a:bodyPr anchor="ctr"/>
          <a:lstStyle/>
          <a:p>
            <a:pPr algn="ctr" eaLnBrk="1" hangingPunct="1">
              <a:spcBef>
                <a:spcPct val="0"/>
              </a:spcBef>
              <a:buSzTx/>
              <a:buFont typeface="Trebuchet MS" pitchFamily="34" charset="0"/>
              <a:buNone/>
            </a:pPr>
            <a:r>
              <a:rPr lang="en-US" sz="3000" smtClean="0">
                <a:solidFill>
                  <a:srgbClr val="000000"/>
                </a:solidFill>
                <a:latin typeface="Arial" pitchFamily="34" charset="0"/>
                <a:ea typeface="MS PGothic" pitchFamily="34" charset="-128"/>
                <a:cs typeface="Times New Roman" pitchFamily="18" charset="0"/>
                <a:sym typeface="Times New Roman" pitchFamily="18" charset="0"/>
              </a:rPr>
              <a:t>CReSIS Survey Questions Group D</a:t>
            </a:r>
          </a:p>
        </p:txBody>
      </p:sp>
      <p:pic>
        <p:nvPicPr>
          <p:cNvPr id="46082" name="Picture 1" descr="Screen Shot 2013-04-22 at 10.40.3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557338"/>
            <a:ext cx="619283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169"/>
          <p:cNvSpPr>
            <a:spLocks noGrp="1"/>
          </p:cNvSpPr>
          <p:nvPr>
            <p:ph type="title"/>
          </p:nvPr>
        </p:nvSpPr>
        <p:spPr>
          <a:xfrm>
            <a:off x="457200" y="274638"/>
            <a:ext cx="8229600" cy="1143000"/>
          </a:xfrm>
        </p:spPr>
        <p:txBody>
          <a:bodyPr anchor="ctr"/>
          <a:lstStyle/>
          <a:p>
            <a:pPr algn="ctr" eaLnBrk="1" hangingPunct="1">
              <a:spcBef>
                <a:spcPct val="0"/>
              </a:spcBef>
              <a:buSzTx/>
              <a:buFont typeface="Trebuchet MS" pitchFamily="34" charset="0"/>
              <a:buNone/>
            </a:pPr>
            <a:r>
              <a:rPr lang="en-US" sz="3000" smtClean="0">
                <a:solidFill>
                  <a:srgbClr val="000000"/>
                </a:solidFill>
                <a:latin typeface="Times New Roman" pitchFamily="18" charset="0"/>
                <a:ea typeface="MS PGothic" pitchFamily="34" charset="-128"/>
                <a:cs typeface="Times New Roman" pitchFamily="18" charset="0"/>
                <a:sym typeface="Times New Roman" pitchFamily="18" charset="0"/>
              </a:rPr>
              <a:t>CReSIS Survey Questions Group D</a:t>
            </a:r>
          </a:p>
        </p:txBody>
      </p:sp>
      <p:sp>
        <p:nvSpPr>
          <p:cNvPr id="170" name="Shape 170"/>
          <p:cNvSpPr txBox="1"/>
          <p:nvPr/>
        </p:nvSpPr>
        <p:spPr>
          <a:xfrm>
            <a:off x="179388" y="1268413"/>
            <a:ext cx="8569325" cy="4752975"/>
          </a:xfrm>
          <a:prstGeom prst="rect">
            <a:avLst/>
          </a:prstGeom>
          <a:noFill/>
        </p:spPr>
        <p:txBody>
          <a:bodyPr lIns="91425" tIns="91425" rIns="91425" bIns="91425"/>
          <a:lstStyle/>
          <a:p>
            <a:pPr marL="400050" indent="-285750" eaLnBrk="1" hangingPunct="1">
              <a:buClr>
                <a:srgbClr val="000000"/>
              </a:buClr>
              <a:buSzPct val="166666"/>
              <a:buFont typeface="Arial"/>
              <a:buChar char="•"/>
              <a:defRPr/>
            </a:pPr>
            <a:r>
              <a:rPr lang="en" sz="1780" dirty="0">
                <a:latin typeface="+mj-lt"/>
                <a:ea typeface="Times New Roman"/>
                <a:cs typeface="Times New Roman"/>
                <a:sym typeface="Times New Roman"/>
              </a:rPr>
              <a:t>8D. Approximately 92% of the participants agree that they feel that they understanding of engineering is useful in present and future careers, 2% disagree, 4% neutral.</a:t>
            </a:r>
          </a:p>
          <a:p>
            <a:pPr eaLnBrk="1" hangingPunct="1">
              <a:defRPr/>
            </a:pPr>
            <a:endParaRPr lang="en" sz="1780" dirty="0">
              <a:latin typeface="+mj-lt"/>
              <a:ea typeface="Times New Roman"/>
              <a:cs typeface="Times New Roman"/>
              <a:sym typeface="Times New Roman"/>
            </a:endParaRPr>
          </a:p>
          <a:p>
            <a:pPr marL="457200" indent="-342900" eaLnBrk="1" hangingPunct="1">
              <a:buClr>
                <a:srgbClr val="000000"/>
              </a:buClr>
              <a:buSzPct val="166666"/>
              <a:buFont typeface="Arial"/>
              <a:buChar char="•"/>
              <a:defRPr/>
            </a:pPr>
            <a:r>
              <a:rPr lang="en" sz="1780" dirty="0">
                <a:latin typeface="+mj-lt"/>
                <a:ea typeface="Times New Roman"/>
                <a:cs typeface="Times New Roman"/>
                <a:sym typeface="Times New Roman"/>
              </a:rPr>
              <a:t>9D. Approximately 97% of the participants agree obtaining good grades in all courses, especially STEM courses are important for college, 0% disagree, 1% neutral.</a:t>
            </a:r>
          </a:p>
          <a:p>
            <a:pPr eaLnBrk="1" hangingPunct="1">
              <a:defRPr/>
            </a:pPr>
            <a:endParaRPr lang="en" sz="1780" dirty="0">
              <a:latin typeface="+mj-lt"/>
              <a:ea typeface="Times New Roman"/>
              <a:cs typeface="Times New Roman"/>
              <a:sym typeface="Times New Roman"/>
            </a:endParaRPr>
          </a:p>
          <a:p>
            <a:pPr marL="457200" indent="-342900" eaLnBrk="1" hangingPunct="1">
              <a:buClr>
                <a:srgbClr val="000000"/>
              </a:buClr>
              <a:buSzPct val="166666"/>
              <a:buFont typeface="Arial"/>
              <a:buChar char="•"/>
              <a:defRPr/>
            </a:pPr>
            <a:r>
              <a:rPr lang="en" sz="1780" dirty="0">
                <a:latin typeface="+mj-lt"/>
                <a:ea typeface="Times New Roman"/>
                <a:cs typeface="Times New Roman"/>
                <a:sym typeface="Times New Roman"/>
              </a:rPr>
              <a:t>11D. Approximately 89% of the participants enjoy science fairs, computer clubs and math competitions, 1% disagreed, and 8% was neutral.</a:t>
            </a:r>
          </a:p>
          <a:p>
            <a:pPr eaLnBrk="1" hangingPunct="1">
              <a:defRPr/>
            </a:pPr>
            <a:endParaRPr lang="en" sz="1780" dirty="0">
              <a:latin typeface="+mj-lt"/>
              <a:ea typeface="Times New Roman"/>
              <a:cs typeface="Times New Roman"/>
              <a:sym typeface="Times New Roman"/>
            </a:endParaRPr>
          </a:p>
          <a:p>
            <a:pPr marL="457200" indent="-342900" eaLnBrk="1" hangingPunct="1">
              <a:buClr>
                <a:srgbClr val="000000"/>
              </a:buClr>
              <a:buSzPct val="166666"/>
              <a:buFont typeface="Arial"/>
              <a:buChar char="•"/>
              <a:defRPr/>
            </a:pPr>
            <a:r>
              <a:rPr lang="en" sz="1780" dirty="0">
                <a:latin typeface="+mj-lt"/>
                <a:ea typeface="Times New Roman"/>
                <a:cs typeface="Times New Roman"/>
                <a:sym typeface="Times New Roman"/>
              </a:rPr>
              <a:t>13D. Approximately 94% of the students agreed that they will attend college after graduating, 3% disagreed, 1% was neutral.</a:t>
            </a:r>
          </a:p>
          <a:p>
            <a:pPr eaLnBrk="1" hangingPunct="1">
              <a:defRPr/>
            </a:pPr>
            <a:endParaRPr lang="en" sz="1780" dirty="0">
              <a:latin typeface="+mj-lt"/>
              <a:ea typeface="Times New Roman"/>
              <a:cs typeface="Times New Roman"/>
              <a:sym typeface="Times New Roman"/>
            </a:endParaRPr>
          </a:p>
          <a:p>
            <a:pPr marL="457200" indent="-342900" eaLnBrk="1" hangingPunct="1">
              <a:buClr>
                <a:srgbClr val="000000"/>
              </a:buClr>
              <a:buSzPct val="166666"/>
              <a:buFont typeface="Arial"/>
              <a:buChar char="•"/>
              <a:defRPr/>
            </a:pPr>
            <a:r>
              <a:rPr lang="en" sz="1780" dirty="0">
                <a:latin typeface="+mj-lt"/>
                <a:ea typeface="Times New Roman"/>
                <a:cs typeface="Times New Roman"/>
                <a:sym typeface="Times New Roman"/>
              </a:rPr>
              <a:t>15D. Approximately 93% of students agreed that their K-12 education prepared them for college, 2% disagreed, 3% was neutral.  </a:t>
            </a:r>
          </a:p>
          <a:p>
            <a:pPr eaLnBrk="1" hangingPunct="1">
              <a:defRPr/>
            </a:pPr>
            <a:endParaRPr lang="en" sz="1780" dirty="0">
              <a:latin typeface="+mj-lt"/>
              <a:ea typeface="Times New Roman"/>
              <a:cs typeface="Times New Roman"/>
              <a:sym typeface="Times New Roman"/>
            </a:endParaRPr>
          </a:p>
          <a:p>
            <a:pPr marL="457200" indent="-342900" eaLnBrk="1" hangingPunct="1">
              <a:buClr>
                <a:srgbClr val="000000"/>
              </a:buClr>
              <a:buSzPct val="166666"/>
              <a:buFont typeface="Arial"/>
              <a:buChar char="•"/>
              <a:defRPr/>
            </a:pPr>
            <a:r>
              <a:rPr lang="en" sz="1780" dirty="0">
                <a:latin typeface="+mj-lt"/>
                <a:ea typeface="Times New Roman"/>
                <a:cs typeface="Times New Roman"/>
                <a:sym typeface="Times New Roman"/>
              </a:rPr>
              <a:t>18D. Approximately 97% agreed that science would be a challenging career, 1% disagreed and 0% were neutral.</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137"/>
          <p:cNvSpPr>
            <a:spLocks noGrp="1"/>
          </p:cNvSpPr>
          <p:nvPr>
            <p:ph type="title"/>
          </p:nvPr>
        </p:nvSpPr>
        <p:spPr>
          <a:xfrm>
            <a:off x="457200" y="168275"/>
            <a:ext cx="8229600" cy="1143000"/>
          </a:xfrm>
        </p:spPr>
        <p:txBody>
          <a:bodyPr/>
          <a:lstStyle/>
          <a:p>
            <a:pPr algn="ctr" eaLnBrk="1" hangingPunct="1">
              <a:spcBef>
                <a:spcPct val="0"/>
              </a:spcBef>
              <a:buSzTx/>
              <a:buFont typeface="Trebuchet MS" pitchFamily="34" charset="0"/>
              <a:buNone/>
            </a:pPr>
            <a:r>
              <a:rPr lang="en-US" smtClean="0">
                <a:solidFill>
                  <a:srgbClr val="000000"/>
                </a:solidFill>
                <a:latin typeface="Arial" pitchFamily="34" charset="0"/>
                <a:ea typeface="MS PGothic" pitchFamily="34" charset="-128"/>
                <a:cs typeface="Times New Roman" pitchFamily="18" charset="0"/>
                <a:sym typeface="Times New Roman" pitchFamily="18" charset="0"/>
              </a:rPr>
              <a:t>Data/Results</a:t>
            </a:r>
          </a:p>
        </p:txBody>
      </p:sp>
      <p:sp>
        <p:nvSpPr>
          <p:cNvPr id="50178" name="Shape 138"/>
          <p:cNvSpPr>
            <a:spLocks noChangeArrowheads="1"/>
          </p:cNvSpPr>
          <p:nvPr/>
        </p:nvSpPr>
        <p:spPr bwMode="auto">
          <a:xfrm>
            <a:off x="261938" y="1311275"/>
            <a:ext cx="3716337" cy="3784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0179" name="Shape 139"/>
          <p:cNvSpPr txBox="1">
            <a:spLocks noChangeArrowheads="1"/>
          </p:cNvSpPr>
          <p:nvPr/>
        </p:nvSpPr>
        <p:spPr bwMode="auto">
          <a:xfrm>
            <a:off x="4284663" y="2060575"/>
            <a:ext cx="44640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800">
                <a:cs typeface="Times New Roman" pitchFamily="18" charset="0"/>
              </a:rPr>
              <a:t>The Chi-Square Test showed a comparison of observed and expected values which are listed above and concludes that the impact of the CReSIS Summer Program would be considered as a positive factor to influence students in this survey to choice a STEM related major in college.  The significance level for all questions are less than 20% and conclude that males are independent of females in choosing STEM as a college major. The Chi Square indicates whether a statistically significant relationship exists. </a:t>
            </a:r>
            <a:endParaRPr lang="en-US" sz="1800">
              <a:cs typeface="Times New Roman" pitchFamily="18" charset="0"/>
              <a:sym typeface="Times New Roman" pitchFamily="18" charset="0"/>
            </a:endParaRPr>
          </a:p>
          <a:p>
            <a:pPr eaLnBrk="1" hangingPunct="1"/>
            <a:endParaRPr lang="en-US" sz="1800">
              <a:latin typeface="Times New Roman" pitchFamily="18" charset="0"/>
              <a:cs typeface="Times New Roman" pitchFamily="18" charset="0"/>
              <a:sym typeface="Times New Roman" pitchFamily="18" charset="0"/>
            </a:endParaRPr>
          </a:p>
          <a:p>
            <a:pPr eaLnBrk="1" hangingPunct="1"/>
            <a:endParaRPr lang="en-US" sz="1800">
              <a:latin typeface="Times New Roman" pitchFamily="18" charset="0"/>
              <a:cs typeface="Times New Roman" pitchFamily="18" charset="0"/>
              <a:sym typeface="Times New Roman" pitchFamily="18" charset="0"/>
            </a:endParaRPr>
          </a:p>
          <a:p>
            <a:pPr eaLnBrk="1" hangingPunct="1"/>
            <a:endParaRPr lang="en-US" sz="1800">
              <a:latin typeface="Times New Roman" pitchFamily="18" charset="0"/>
              <a:cs typeface="Times New Roman" pitchFamily="18" charset="0"/>
              <a:sym typeface="Times New Roman" pitchFamily="18" charset="0"/>
            </a:endParaRPr>
          </a:p>
        </p:txBody>
      </p:sp>
      <p:graphicFrame>
        <p:nvGraphicFramePr>
          <p:cNvPr id="50180" name="Object 2"/>
          <p:cNvGraphicFramePr>
            <a:graphicFrameLocks noChangeAspect="1"/>
          </p:cNvGraphicFramePr>
          <p:nvPr/>
        </p:nvGraphicFramePr>
        <p:xfrm>
          <a:off x="4284663" y="1341438"/>
          <a:ext cx="4468812" cy="450850"/>
        </p:xfrm>
        <a:graphic>
          <a:graphicData uri="http://schemas.openxmlformats.org/presentationml/2006/ole">
            <mc:AlternateContent xmlns:mc="http://schemas.openxmlformats.org/markup-compatibility/2006">
              <mc:Choice xmlns:v="urn:schemas-microsoft-com:vml" Requires="v">
                <p:oleObj spid="_x0000_s50182" name="Document" r:id="rId6" imgW="5486198" imgH="533380" progId="Word.Document.12">
                  <p:embed/>
                </p:oleObj>
              </mc:Choice>
              <mc:Fallback>
                <p:oleObj name="Document" r:id="rId6" imgW="5486198" imgH="533380" progId="Word.Document.12">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1341438"/>
                        <a:ext cx="44688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0181" name="Picture 3" descr="Screen Shot 2013-04-09 at 9.58.55 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938" y="5187950"/>
            <a:ext cx="371633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en-US" dirty="0" smtClean="0">
                <a:solidFill>
                  <a:schemeClr val="tx1"/>
                </a:solidFill>
                <a:ea typeface="+mj-ea"/>
              </a:rPr>
              <a:t>Math Team</a:t>
            </a:r>
          </a:p>
        </p:txBody>
      </p:sp>
      <p:sp>
        <p:nvSpPr>
          <p:cNvPr id="16386" name="Shape 84"/>
          <p:cNvSpPr>
            <a:spLocks noChangeArrowheads="1"/>
          </p:cNvSpPr>
          <p:nvPr/>
        </p:nvSpPr>
        <p:spPr bwMode="auto">
          <a:xfrm>
            <a:off x="1042988" y="1484313"/>
            <a:ext cx="1255712" cy="13335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6387" name="Shape 83"/>
          <p:cNvSpPr>
            <a:spLocks noChangeArrowheads="1"/>
          </p:cNvSpPr>
          <p:nvPr/>
        </p:nvSpPr>
        <p:spPr bwMode="auto">
          <a:xfrm>
            <a:off x="4067175" y="1484313"/>
            <a:ext cx="1112838" cy="13192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6388" name="Shape 85"/>
          <p:cNvSpPr>
            <a:spLocks noChangeArrowheads="1"/>
          </p:cNvSpPr>
          <p:nvPr/>
        </p:nvSpPr>
        <p:spPr bwMode="auto">
          <a:xfrm>
            <a:off x="7019925" y="1484313"/>
            <a:ext cx="1228725" cy="138906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6389" name="Shape 86"/>
          <p:cNvSpPr>
            <a:spLocks noChangeArrowheads="1"/>
          </p:cNvSpPr>
          <p:nvPr/>
        </p:nvSpPr>
        <p:spPr bwMode="auto">
          <a:xfrm>
            <a:off x="1979613" y="3933825"/>
            <a:ext cx="1079500" cy="14192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6390" name="Shape 77"/>
          <p:cNvSpPr>
            <a:spLocks noChangeArrowheads="1"/>
          </p:cNvSpPr>
          <p:nvPr/>
        </p:nvSpPr>
        <p:spPr bwMode="auto">
          <a:xfrm>
            <a:off x="5580063" y="4076700"/>
            <a:ext cx="1295400" cy="1296988"/>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6391" name="Shape 80"/>
          <p:cNvSpPr txBox="1">
            <a:spLocks noChangeArrowheads="1"/>
          </p:cNvSpPr>
          <p:nvPr/>
        </p:nvSpPr>
        <p:spPr bwMode="auto">
          <a:xfrm>
            <a:off x="395288" y="2924175"/>
            <a:ext cx="26638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400"/>
              <a:t>Alicia Reynolds</a:t>
            </a:r>
          </a:p>
          <a:p>
            <a:pPr algn="ctr" eaLnBrk="1" hangingPunct="1"/>
            <a:r>
              <a:rPr lang="en-US" sz="1400"/>
              <a:t>Elizabeth City State University</a:t>
            </a:r>
          </a:p>
          <a:p>
            <a:pPr algn="ctr" eaLnBrk="1" hangingPunct="1"/>
            <a:r>
              <a:rPr lang="en-US" sz="1400"/>
              <a:t>Freshman</a:t>
            </a:r>
          </a:p>
        </p:txBody>
      </p:sp>
      <p:sp>
        <p:nvSpPr>
          <p:cNvPr id="16392" name="Shape 82"/>
          <p:cNvSpPr txBox="1">
            <a:spLocks noChangeArrowheads="1"/>
          </p:cNvSpPr>
          <p:nvPr/>
        </p:nvSpPr>
        <p:spPr bwMode="auto">
          <a:xfrm>
            <a:off x="3348038" y="2924175"/>
            <a:ext cx="26590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400"/>
              <a:t>Jessica Hathaway</a:t>
            </a:r>
          </a:p>
          <a:p>
            <a:pPr algn="ctr" eaLnBrk="1" hangingPunct="1"/>
            <a:r>
              <a:rPr lang="en-US" sz="1400"/>
              <a:t>Elizabeth City State University</a:t>
            </a:r>
          </a:p>
          <a:p>
            <a:pPr algn="ctr" eaLnBrk="1" hangingPunct="1"/>
            <a:r>
              <a:rPr lang="en-US" sz="1400"/>
              <a:t>Freshman</a:t>
            </a:r>
          </a:p>
        </p:txBody>
      </p:sp>
      <p:sp>
        <p:nvSpPr>
          <p:cNvPr id="16393" name="Shape 81"/>
          <p:cNvSpPr txBox="1">
            <a:spLocks noChangeArrowheads="1"/>
          </p:cNvSpPr>
          <p:nvPr/>
        </p:nvSpPr>
        <p:spPr bwMode="auto">
          <a:xfrm>
            <a:off x="6227763" y="2924175"/>
            <a:ext cx="2774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400"/>
              <a:t>Courtney Farmer</a:t>
            </a:r>
          </a:p>
          <a:p>
            <a:pPr algn="ctr" eaLnBrk="1" hangingPunct="1"/>
            <a:r>
              <a:rPr lang="en-US" sz="1400"/>
              <a:t>Elizabeth City State University</a:t>
            </a:r>
          </a:p>
          <a:p>
            <a:pPr algn="ctr" eaLnBrk="1" hangingPunct="1"/>
            <a:r>
              <a:rPr lang="en-US" sz="1400"/>
              <a:t>Sophomore</a:t>
            </a:r>
          </a:p>
        </p:txBody>
      </p:sp>
      <p:sp>
        <p:nvSpPr>
          <p:cNvPr id="16394" name="Shape 79"/>
          <p:cNvSpPr txBox="1">
            <a:spLocks noChangeArrowheads="1"/>
          </p:cNvSpPr>
          <p:nvPr/>
        </p:nvSpPr>
        <p:spPr bwMode="auto">
          <a:xfrm>
            <a:off x="1042988" y="5445125"/>
            <a:ext cx="27368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400"/>
              <a:t>Malcolm McConner</a:t>
            </a:r>
          </a:p>
          <a:p>
            <a:pPr algn="ctr" eaLnBrk="1" hangingPunct="1"/>
            <a:r>
              <a:rPr lang="en-US" sz="1400"/>
              <a:t>Elizabeth City State University</a:t>
            </a:r>
          </a:p>
          <a:p>
            <a:pPr algn="ctr" eaLnBrk="1" hangingPunct="1"/>
            <a:r>
              <a:rPr lang="en-US" sz="1400"/>
              <a:t>Senior</a:t>
            </a:r>
          </a:p>
        </p:txBody>
      </p:sp>
      <p:sp>
        <p:nvSpPr>
          <p:cNvPr id="16395" name="Shape 78"/>
          <p:cNvSpPr txBox="1">
            <a:spLocks noChangeArrowheads="1"/>
          </p:cNvSpPr>
          <p:nvPr/>
        </p:nvSpPr>
        <p:spPr bwMode="auto">
          <a:xfrm>
            <a:off x="4716463" y="5445125"/>
            <a:ext cx="30543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400"/>
              <a:t>Mentor: Dr. Darnell Johnson</a:t>
            </a:r>
          </a:p>
          <a:p>
            <a:pPr algn="ctr" eaLnBrk="1" hangingPunct="1"/>
            <a:r>
              <a:rPr lang="en-US" sz="1400"/>
              <a:t>Elizabeth City State University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175"/>
          <p:cNvSpPr>
            <a:spLocks noGrp="1"/>
          </p:cNvSpPr>
          <p:nvPr>
            <p:ph type="body" idx="1"/>
          </p:nvPr>
        </p:nvSpPr>
        <p:spPr>
          <a:xfrm>
            <a:off x="457200" y="1600200"/>
            <a:ext cx="8229600" cy="4967288"/>
          </a:xfrm>
        </p:spPr>
        <p:txBody>
          <a:bodyPr/>
          <a:lstStyle/>
          <a:p>
            <a:pPr eaLnBrk="1" hangingPunct="1">
              <a:buFontTx/>
              <a:buNone/>
            </a:pPr>
            <a:r>
              <a:rPr lang="en-US" sz="2400" smtClean="0">
                <a:solidFill>
                  <a:srgbClr val="000000"/>
                </a:solidFill>
                <a:latin typeface="Times New Roman" pitchFamily="18" charset="0"/>
                <a:cs typeface="Times New Roman" pitchFamily="18" charset="0"/>
                <a:sym typeface="Times New Roman" pitchFamily="18" charset="0"/>
              </a:rPr>
              <a:t>	</a:t>
            </a:r>
            <a:r>
              <a:rPr lang="en-US" sz="1800" smtClean="0">
                <a:solidFill>
                  <a:srgbClr val="000000"/>
                </a:solidFill>
                <a:cs typeface="Times New Roman" pitchFamily="18" charset="0"/>
                <a:sym typeface="Times New Roman" pitchFamily="18" charset="0"/>
              </a:rPr>
              <a:t>After analyzing our data it was concluded that the students who participated in the CReSIS Summer Programs through the years 2006-2012 were positively impacted. The CReSIS program has done an effective job exposing underserved students to STEM related fields. CReSIS will continue to support secondary students and preparing them for the rigorous, yet engaging content of science, technology, engineering and mathematics. Future CReSIS programs will contribute to encourage students in their pursuit of a major and career in STEM.</a:t>
            </a:r>
          </a:p>
        </p:txBody>
      </p:sp>
      <p:sp>
        <p:nvSpPr>
          <p:cNvPr id="52226" name="Shape 176"/>
          <p:cNvSpPr>
            <a:spLocks noGrp="1"/>
          </p:cNvSpPr>
          <p:nvPr>
            <p:ph type="title"/>
          </p:nvPr>
        </p:nvSpPr>
        <p:spPr>
          <a:xfrm>
            <a:off x="457200" y="274638"/>
            <a:ext cx="8229600" cy="1143000"/>
          </a:xfrm>
        </p:spPr>
        <p:txBody>
          <a:bodyPr/>
          <a:lstStyle/>
          <a:p>
            <a:pPr algn="ctr" eaLnBrk="1" hangingPunct="1">
              <a:spcBef>
                <a:spcPct val="0"/>
              </a:spcBef>
              <a:buSzTx/>
              <a:buFont typeface="Trebuchet MS" pitchFamily="34" charset="0"/>
              <a:buNone/>
            </a:pPr>
            <a:r>
              <a:rPr lang="en-US" smtClean="0">
                <a:solidFill>
                  <a:srgbClr val="000000"/>
                </a:solidFill>
                <a:latin typeface="Arial" pitchFamily="34" charset="0"/>
                <a:ea typeface="MS PGothic" pitchFamily="34" charset="-128"/>
                <a:cs typeface="Times New Roman" pitchFamily="18" charset="0"/>
                <a:sym typeface="Times New Roman" pitchFamily="18" charset="0"/>
              </a:rPr>
              <a:t>Conclusion</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hape 181"/>
          <p:cNvSpPr>
            <a:spLocks noGrp="1"/>
          </p:cNvSpPr>
          <p:nvPr>
            <p:ph type="body" idx="1"/>
          </p:nvPr>
        </p:nvSpPr>
        <p:spPr>
          <a:xfrm>
            <a:off x="457200" y="1600200"/>
            <a:ext cx="8229600" cy="4967288"/>
          </a:xfrm>
        </p:spPr>
        <p:txBody>
          <a:bodyPr/>
          <a:lstStyle/>
          <a:p>
            <a:pPr eaLnBrk="1" hangingPunct="1">
              <a:buFontTx/>
              <a:buNone/>
            </a:pPr>
            <a:r>
              <a:rPr lang="en-US" smtClean="0">
                <a:solidFill>
                  <a:srgbClr val="000000"/>
                </a:solidFill>
                <a:latin typeface="Times New Roman" pitchFamily="18" charset="0"/>
                <a:cs typeface="Times New Roman" pitchFamily="18" charset="0"/>
                <a:sym typeface="Times New Roman" pitchFamily="18" charset="0"/>
              </a:rPr>
              <a:t>	</a:t>
            </a:r>
            <a:r>
              <a:rPr lang="en-US" sz="1800" smtClean="0">
                <a:solidFill>
                  <a:srgbClr val="000000"/>
                </a:solidFill>
                <a:cs typeface="Times New Roman" pitchFamily="18" charset="0"/>
                <a:sym typeface="Times New Roman" pitchFamily="18" charset="0"/>
              </a:rPr>
              <a:t>The future research will focus on tracking the progress of the underrepresented students that participated in the 2006-2012 CReSIS Summer Programs and who are currently enrolled in college. Data will be collected concerning their choice of college and major; further reflecting the impact of their involvement in CReSIS programs and STEM activities.   Information sharing with CReSIS partners and the boarder community of these findings.</a:t>
            </a:r>
          </a:p>
          <a:p>
            <a:pPr eaLnBrk="1" hangingPunct="1">
              <a:buFontTx/>
              <a:buNone/>
            </a:pPr>
            <a:endParaRPr lang="en-US" sz="1800" smtClean="0">
              <a:solidFill>
                <a:srgbClr val="000000"/>
              </a:solidFill>
              <a:cs typeface="Times New Roman" pitchFamily="18" charset="0"/>
              <a:sym typeface="Times New Roman" pitchFamily="18" charset="0"/>
            </a:endParaRPr>
          </a:p>
        </p:txBody>
      </p:sp>
      <p:sp>
        <p:nvSpPr>
          <p:cNvPr id="54274" name="Shape 182"/>
          <p:cNvSpPr>
            <a:spLocks noGrp="1"/>
          </p:cNvSpPr>
          <p:nvPr>
            <p:ph type="title"/>
          </p:nvPr>
        </p:nvSpPr>
        <p:spPr>
          <a:xfrm>
            <a:off x="457200" y="274638"/>
            <a:ext cx="8229600" cy="1143000"/>
          </a:xfrm>
        </p:spPr>
        <p:txBody>
          <a:bodyPr/>
          <a:lstStyle/>
          <a:p>
            <a:pPr algn="ctr" eaLnBrk="1" hangingPunct="1">
              <a:spcBef>
                <a:spcPct val="0"/>
              </a:spcBef>
              <a:buSzTx/>
              <a:buFont typeface="Trebuchet MS" pitchFamily="34" charset="0"/>
              <a:buNone/>
            </a:pPr>
            <a:r>
              <a:rPr lang="en-US" smtClean="0">
                <a:solidFill>
                  <a:srgbClr val="000000"/>
                </a:solidFill>
                <a:latin typeface="Arial" pitchFamily="34" charset="0"/>
                <a:ea typeface="MS PGothic" pitchFamily="34" charset="-128"/>
                <a:cs typeface="Times New Roman" pitchFamily="18" charset="0"/>
                <a:sym typeface="Times New Roman" pitchFamily="18" charset="0"/>
              </a:rPr>
              <a:t>Future Work</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txBox="1">
            <a:spLocks noGrp="1"/>
          </p:cNvSpPr>
          <p:nvPr>
            <p:ph type="body" idx="1"/>
          </p:nvPr>
        </p:nvSpPr>
        <p:spPr>
          <a:xfrm>
            <a:off x="323850" y="1557338"/>
            <a:ext cx="8507413" cy="4564062"/>
          </a:xfrm>
          <a:extLst/>
        </p:spPr>
        <p:txBody>
          <a:bodyPr>
            <a:noAutofit/>
          </a:bodyPr>
          <a:lstStyle/>
          <a:p>
            <a:pPr algn="ctr" eaLnBrk="1" hangingPunct="1">
              <a:lnSpc>
                <a:spcPct val="115000"/>
              </a:lnSpc>
              <a:buFontTx/>
              <a:buNone/>
              <a:defRPr/>
            </a:pPr>
            <a:r>
              <a:rPr lang="en" sz="1800" b="1" dirty="0">
                <a:solidFill>
                  <a:srgbClr val="000000"/>
                </a:solidFill>
                <a:latin typeface="+mj-lt"/>
                <a:ea typeface="Times New Roman"/>
                <a:cs typeface="Times New Roman"/>
                <a:sym typeface="Times New Roman"/>
              </a:rPr>
              <a:t>The 2013 URE Math Team would like to thank:</a:t>
            </a:r>
          </a:p>
          <a:p>
            <a:pPr marL="457200" indent="-381000" eaLnBrk="1" hangingPunct="1">
              <a:lnSpc>
                <a:spcPct val="115000"/>
              </a:lnSpc>
              <a:buClr>
                <a:srgbClr val="000000"/>
              </a:buClr>
              <a:buSzPct val="166666"/>
              <a:buFont typeface="Arial"/>
              <a:buChar char="•"/>
              <a:defRPr/>
            </a:pPr>
            <a:r>
              <a:rPr lang="en" sz="1800" dirty="0">
                <a:solidFill>
                  <a:srgbClr val="000000"/>
                </a:solidFill>
                <a:latin typeface="+mj-lt"/>
                <a:ea typeface="Times New Roman"/>
                <a:cs typeface="Times New Roman"/>
                <a:sym typeface="Times New Roman"/>
              </a:rPr>
              <a:t>CERSER Principal Investigator: Dr. Linda B. Hayden</a:t>
            </a:r>
          </a:p>
          <a:p>
            <a:pPr marL="457200" indent="-381000" eaLnBrk="1" hangingPunct="1">
              <a:lnSpc>
                <a:spcPct val="115000"/>
              </a:lnSpc>
              <a:buClr>
                <a:srgbClr val="000000"/>
              </a:buClr>
              <a:buSzPct val="166666"/>
              <a:buFont typeface="Arial"/>
              <a:buChar char="•"/>
              <a:defRPr/>
            </a:pPr>
            <a:r>
              <a:rPr lang="en" sz="1800" dirty="0">
                <a:solidFill>
                  <a:srgbClr val="000000"/>
                </a:solidFill>
                <a:latin typeface="+mj-lt"/>
                <a:ea typeface="Times New Roman"/>
                <a:cs typeface="Times New Roman"/>
                <a:sym typeface="Times New Roman"/>
              </a:rPr>
              <a:t>Mentor: Dr. Darnell Johnson</a:t>
            </a:r>
          </a:p>
          <a:p>
            <a:pPr marL="457200" indent="-381000" eaLnBrk="1" hangingPunct="1">
              <a:lnSpc>
                <a:spcPct val="115000"/>
              </a:lnSpc>
              <a:buClr>
                <a:srgbClr val="000000"/>
              </a:buClr>
              <a:buSzPct val="166666"/>
              <a:buFont typeface="Arial"/>
              <a:buChar char="•"/>
              <a:defRPr/>
            </a:pPr>
            <a:r>
              <a:rPr lang="en" sz="1800" dirty="0">
                <a:solidFill>
                  <a:srgbClr val="000000"/>
                </a:solidFill>
                <a:latin typeface="+mj-lt"/>
                <a:ea typeface="Times New Roman"/>
                <a:cs typeface="Times New Roman"/>
                <a:sym typeface="Times New Roman"/>
              </a:rPr>
              <a:t>Students that participated in the CReSIS summer programs past, present and future</a:t>
            </a:r>
          </a:p>
        </p:txBody>
      </p:sp>
      <p:sp>
        <p:nvSpPr>
          <p:cNvPr id="56322" name="Shape 188"/>
          <p:cNvSpPr>
            <a:spLocks noGrp="1"/>
          </p:cNvSpPr>
          <p:nvPr>
            <p:ph type="title"/>
          </p:nvPr>
        </p:nvSpPr>
        <p:spPr>
          <a:xfrm>
            <a:off x="457200" y="274638"/>
            <a:ext cx="8229600" cy="1143000"/>
          </a:xfrm>
        </p:spPr>
        <p:txBody>
          <a:bodyPr/>
          <a:lstStyle/>
          <a:p>
            <a:pPr algn="ctr" eaLnBrk="1" hangingPunct="1">
              <a:spcBef>
                <a:spcPct val="0"/>
              </a:spcBef>
              <a:buSzTx/>
              <a:buFont typeface="Trebuchet MS" pitchFamily="34" charset="0"/>
              <a:buNone/>
            </a:pPr>
            <a:r>
              <a:rPr lang="en-US" smtClean="0">
                <a:solidFill>
                  <a:srgbClr val="000000"/>
                </a:solidFill>
                <a:latin typeface="Times New Roman" pitchFamily="18" charset="0"/>
                <a:ea typeface="MS PGothic" pitchFamily="34" charset="-128"/>
                <a:cs typeface="Times New Roman" pitchFamily="18" charset="0"/>
                <a:sym typeface="Times New Roman" pitchFamily="18" charset="0"/>
              </a:rPr>
              <a:t>Acknowledgements</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hape 193"/>
          <p:cNvSpPr>
            <a:spLocks noGrp="1"/>
          </p:cNvSpPr>
          <p:nvPr>
            <p:ph type="title"/>
          </p:nvPr>
        </p:nvSpPr>
        <p:spPr>
          <a:xfrm>
            <a:off x="457200" y="274638"/>
            <a:ext cx="8229600" cy="1143000"/>
          </a:xfrm>
        </p:spPr>
        <p:txBody>
          <a:bodyPr/>
          <a:lstStyle/>
          <a:p>
            <a:pPr algn="ctr" eaLnBrk="1" hangingPunct="1">
              <a:spcBef>
                <a:spcPct val="0"/>
              </a:spcBef>
              <a:buSzTx/>
              <a:buFont typeface="Trebuchet MS" pitchFamily="34" charset="0"/>
              <a:buNone/>
            </a:pPr>
            <a:r>
              <a:rPr lang="en-US" smtClean="0">
                <a:solidFill>
                  <a:srgbClr val="000000"/>
                </a:solidFill>
                <a:latin typeface="Arial" pitchFamily="34" charset="0"/>
                <a:ea typeface="MS PGothic" pitchFamily="34" charset="-128"/>
                <a:cs typeface="Times New Roman" pitchFamily="18" charset="0"/>
                <a:sym typeface="Times New Roman" pitchFamily="18" charset="0"/>
              </a:rPr>
              <a:t>Questions?</a:t>
            </a:r>
          </a:p>
        </p:txBody>
      </p:sp>
      <p:sp>
        <p:nvSpPr>
          <p:cNvPr id="58370" name="Shape 194"/>
          <p:cNvSpPr>
            <a:spLocks noChangeArrowheads="1"/>
          </p:cNvSpPr>
          <p:nvPr/>
        </p:nvSpPr>
        <p:spPr bwMode="auto">
          <a:xfrm>
            <a:off x="2836863" y="2303463"/>
            <a:ext cx="3470275" cy="26019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91"/>
          <p:cNvSpPr>
            <a:spLocks noGrp="1"/>
          </p:cNvSpPr>
          <p:nvPr>
            <p:ph type="title"/>
          </p:nvPr>
        </p:nvSpPr>
        <p:spPr>
          <a:xfrm>
            <a:off x="468313" y="404813"/>
            <a:ext cx="8229600" cy="763587"/>
          </a:xfrm>
        </p:spPr>
        <p:txBody>
          <a:bodyPr/>
          <a:lstStyle/>
          <a:p>
            <a:pPr algn="ctr" eaLnBrk="1" hangingPunct="1">
              <a:spcBef>
                <a:spcPct val="0"/>
              </a:spcBef>
              <a:buSzTx/>
              <a:buFont typeface="Trebuchet MS" pitchFamily="34" charset="0"/>
              <a:buNone/>
            </a:pPr>
            <a:r>
              <a:rPr lang="en-US" smtClean="0">
                <a:solidFill>
                  <a:srgbClr val="000000"/>
                </a:solidFill>
                <a:latin typeface="Arial" pitchFamily="34" charset="0"/>
                <a:ea typeface="MS PGothic" pitchFamily="34" charset="-128"/>
                <a:cs typeface="Times New Roman" pitchFamily="18" charset="0"/>
                <a:sym typeface="Times New Roman" pitchFamily="18" charset="0"/>
              </a:rPr>
              <a:t>Math Team Activities</a:t>
            </a:r>
          </a:p>
        </p:txBody>
      </p:sp>
      <p:sp>
        <p:nvSpPr>
          <p:cNvPr id="17410" name="Shape 92"/>
          <p:cNvSpPr txBox="1">
            <a:spLocks noChangeArrowheads="1"/>
          </p:cNvSpPr>
          <p:nvPr/>
        </p:nvSpPr>
        <p:spPr bwMode="auto">
          <a:xfrm>
            <a:off x="20638" y="1573213"/>
            <a:ext cx="220503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sz="1800"/>
          </a:p>
        </p:txBody>
      </p:sp>
      <p:grpSp>
        <p:nvGrpSpPr>
          <p:cNvPr id="17411" name="Shape 93"/>
          <p:cNvGrpSpPr>
            <a:grpSpLocks/>
          </p:cNvGrpSpPr>
          <p:nvPr/>
        </p:nvGrpSpPr>
        <p:grpSpPr bwMode="auto">
          <a:xfrm>
            <a:off x="107950" y="1196975"/>
            <a:ext cx="8528050" cy="5189538"/>
            <a:chOff x="-17027" y="984999"/>
            <a:chExt cx="9071902" cy="5520312"/>
          </a:xfrm>
        </p:grpSpPr>
        <p:sp>
          <p:nvSpPr>
            <p:cNvPr id="17412" name="Shape 94"/>
            <p:cNvSpPr>
              <a:spLocks noChangeArrowheads="1"/>
            </p:cNvSpPr>
            <p:nvPr/>
          </p:nvSpPr>
          <p:spPr bwMode="auto">
            <a:xfrm>
              <a:off x="-17027" y="996067"/>
              <a:ext cx="2437873" cy="267791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7413" name="Shape 95"/>
            <p:cNvSpPr>
              <a:spLocks noChangeArrowheads="1"/>
            </p:cNvSpPr>
            <p:nvPr/>
          </p:nvSpPr>
          <p:spPr bwMode="auto">
            <a:xfrm>
              <a:off x="4330361" y="1000201"/>
              <a:ext cx="2259966" cy="2654694"/>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7414" name="Shape 96"/>
            <p:cNvSpPr>
              <a:spLocks noChangeArrowheads="1"/>
            </p:cNvSpPr>
            <p:nvPr/>
          </p:nvSpPr>
          <p:spPr bwMode="auto">
            <a:xfrm>
              <a:off x="3920335" y="3673977"/>
              <a:ext cx="2848106" cy="2507571"/>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7415" name="Shape 97"/>
            <p:cNvSpPr>
              <a:spLocks noChangeArrowheads="1"/>
            </p:cNvSpPr>
            <p:nvPr/>
          </p:nvSpPr>
          <p:spPr bwMode="auto">
            <a:xfrm>
              <a:off x="2414612" y="996067"/>
              <a:ext cx="1958548" cy="26629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7416" name="Shape 98"/>
            <p:cNvSpPr>
              <a:spLocks noChangeArrowheads="1"/>
            </p:cNvSpPr>
            <p:nvPr/>
          </p:nvSpPr>
          <p:spPr bwMode="auto">
            <a:xfrm>
              <a:off x="0" y="3673977"/>
              <a:ext cx="2229293" cy="2696185"/>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7417" name="Shape 99"/>
            <p:cNvSpPr>
              <a:spLocks noChangeArrowheads="1"/>
            </p:cNvSpPr>
            <p:nvPr/>
          </p:nvSpPr>
          <p:spPr bwMode="auto">
            <a:xfrm>
              <a:off x="6490112" y="984999"/>
              <a:ext cx="2544157" cy="282097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7418" name="Shape 100"/>
            <p:cNvSpPr>
              <a:spLocks noChangeArrowheads="1"/>
            </p:cNvSpPr>
            <p:nvPr/>
          </p:nvSpPr>
          <p:spPr bwMode="auto">
            <a:xfrm>
              <a:off x="2229293" y="3654895"/>
              <a:ext cx="1691042" cy="2679004"/>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7419" name="Shape 101"/>
            <p:cNvSpPr>
              <a:spLocks noChangeArrowheads="1"/>
            </p:cNvSpPr>
            <p:nvPr/>
          </p:nvSpPr>
          <p:spPr bwMode="auto">
            <a:xfrm>
              <a:off x="6490112" y="3773749"/>
              <a:ext cx="2564762" cy="27315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gr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106"/>
          <p:cNvSpPr>
            <a:spLocks noGrp="1"/>
          </p:cNvSpPr>
          <p:nvPr>
            <p:ph type="title"/>
          </p:nvPr>
        </p:nvSpPr>
        <p:spPr>
          <a:xfrm>
            <a:off x="280988" y="93663"/>
            <a:ext cx="8229600" cy="942975"/>
          </a:xfrm>
        </p:spPr>
        <p:txBody>
          <a:bodyPr/>
          <a:lstStyle/>
          <a:p>
            <a:pPr algn="ctr" eaLnBrk="1" hangingPunct="1">
              <a:spcBef>
                <a:spcPct val="0"/>
              </a:spcBef>
              <a:buSzTx/>
              <a:buFont typeface="Trebuchet MS" pitchFamily="34" charset="0"/>
              <a:buNone/>
            </a:pPr>
            <a:r>
              <a:rPr lang="en-US" smtClean="0">
                <a:solidFill>
                  <a:srgbClr val="000000"/>
                </a:solidFill>
                <a:latin typeface="Arial" pitchFamily="34" charset="0"/>
                <a:ea typeface="MS PGothic" pitchFamily="34" charset="-128"/>
                <a:cs typeface="Times New Roman" pitchFamily="18" charset="0"/>
                <a:sym typeface="Times New Roman" pitchFamily="18" charset="0"/>
              </a:rPr>
              <a:t>Abstract</a:t>
            </a:r>
          </a:p>
        </p:txBody>
      </p:sp>
      <p:sp>
        <p:nvSpPr>
          <p:cNvPr id="19458" name="Shape 107"/>
          <p:cNvSpPr>
            <a:spLocks noGrp="1"/>
          </p:cNvSpPr>
          <p:nvPr>
            <p:ph type="body" idx="1"/>
          </p:nvPr>
        </p:nvSpPr>
        <p:spPr>
          <a:xfrm>
            <a:off x="566738" y="1196975"/>
            <a:ext cx="7943850" cy="3976688"/>
          </a:xfrm>
        </p:spPr>
        <p:txBody>
          <a:bodyPr/>
          <a:lstStyle/>
          <a:p>
            <a:pPr marL="0" indent="0" eaLnBrk="1" hangingPunct="1">
              <a:lnSpc>
                <a:spcPct val="115000"/>
              </a:lnSpc>
              <a:spcBef>
                <a:spcPct val="0"/>
              </a:spcBef>
              <a:buFontTx/>
              <a:buNone/>
            </a:pPr>
            <a:r>
              <a:rPr lang="en-US" sz="1600" b="1" u="sng" smtClean="0">
                <a:solidFill>
                  <a:srgbClr val="000000"/>
                </a:solidFill>
                <a:latin typeface="Times New Roman" pitchFamily="18" charset="0"/>
                <a:cs typeface="Times New Roman" pitchFamily="18" charset="0"/>
                <a:sym typeface="Times New Roman" pitchFamily="18" charset="0"/>
              </a:rPr>
              <a:t>
</a:t>
            </a:r>
            <a:r>
              <a:rPr lang="en-US" sz="1800" smtClean="0">
                <a:solidFill>
                  <a:srgbClr val="000000"/>
                </a:solidFill>
                <a:cs typeface="Times New Roman" pitchFamily="18" charset="0"/>
                <a:sym typeface="Times New Roman" pitchFamily="18" charset="0"/>
              </a:rPr>
              <a:t>Researchers, policymakers, business, and industry have indicated that the United States will experience a future shortage of professionals in the Science, Technology, Engineering, and Mathematics (STEM) fields. Several strategies have been suggested to address this impending shortage, one of which includes increasing the representation of females and minorities in the STEM fields. In order to increase the representation of underrepresented students in the STEM fields, it is important to understand the motivational factors that impact underrepresented students</a:t>
            </a:r>
            <a:r>
              <a:rPr lang="en-US" altLang="en-US" sz="1800" smtClean="0">
                <a:solidFill>
                  <a:srgbClr val="000000"/>
                </a:solidFill>
                <a:cs typeface="Times New Roman" pitchFamily="18" charset="0"/>
                <a:sym typeface="Times New Roman" pitchFamily="18" charset="0"/>
              </a:rPr>
              <a:t>’</a:t>
            </a:r>
            <a:r>
              <a:rPr lang="en-US" sz="1800" smtClean="0">
                <a:solidFill>
                  <a:srgbClr val="000000"/>
                </a:solidFill>
                <a:cs typeface="Times New Roman" pitchFamily="18" charset="0"/>
                <a:sym typeface="Times New Roman" pitchFamily="18" charset="0"/>
              </a:rPr>
              <a:t> interest in STEM academics and extracurricular programs. Research indicates that greater confidence leads to greater interest and vice versa (Denissen et al., 2007). In this paper, the mathematics research team examined the role of practical research experience during the summer for talented minority secondary students studying in STEM fields. </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106"/>
          <p:cNvSpPr>
            <a:spLocks noGrp="1"/>
          </p:cNvSpPr>
          <p:nvPr>
            <p:ph type="title"/>
          </p:nvPr>
        </p:nvSpPr>
        <p:spPr>
          <a:xfrm>
            <a:off x="280988" y="93663"/>
            <a:ext cx="8229600" cy="942975"/>
          </a:xfrm>
        </p:spPr>
        <p:txBody>
          <a:bodyPr/>
          <a:lstStyle/>
          <a:p>
            <a:pPr algn="ctr" eaLnBrk="1" hangingPunct="1">
              <a:spcBef>
                <a:spcPct val="0"/>
              </a:spcBef>
              <a:buSzTx/>
              <a:buFont typeface="Trebuchet MS" pitchFamily="34" charset="0"/>
              <a:buNone/>
            </a:pPr>
            <a:r>
              <a:rPr lang="en-US" smtClean="0">
                <a:solidFill>
                  <a:srgbClr val="000000"/>
                </a:solidFill>
                <a:latin typeface="Arial" pitchFamily="34" charset="0"/>
                <a:ea typeface="MS PGothic" pitchFamily="34" charset="-128"/>
                <a:cs typeface="Times New Roman" pitchFamily="18" charset="0"/>
                <a:sym typeface="Times New Roman" pitchFamily="18" charset="0"/>
              </a:rPr>
              <a:t>Abstract Continued</a:t>
            </a:r>
          </a:p>
        </p:txBody>
      </p:sp>
      <p:sp>
        <p:nvSpPr>
          <p:cNvPr id="21506" name="Shape 107"/>
          <p:cNvSpPr>
            <a:spLocks noGrp="1"/>
          </p:cNvSpPr>
          <p:nvPr>
            <p:ph type="body" idx="1"/>
          </p:nvPr>
        </p:nvSpPr>
        <p:spPr>
          <a:xfrm>
            <a:off x="533400" y="1484313"/>
            <a:ext cx="7943850" cy="4105275"/>
          </a:xfrm>
        </p:spPr>
        <p:txBody>
          <a:bodyPr/>
          <a:lstStyle/>
          <a:p>
            <a:pPr marL="0" indent="0" eaLnBrk="1" hangingPunct="1">
              <a:lnSpc>
                <a:spcPct val="115000"/>
              </a:lnSpc>
              <a:spcBef>
                <a:spcPct val="0"/>
              </a:spcBef>
              <a:buFontTx/>
              <a:buNone/>
            </a:pPr>
            <a:r>
              <a:rPr lang="en-US" sz="1800" smtClean="0">
                <a:solidFill>
                  <a:srgbClr val="000000"/>
                </a:solidFill>
                <a:cs typeface="Times New Roman" pitchFamily="18" charset="0"/>
                <a:sym typeface="Times New Roman" pitchFamily="18" charset="0"/>
              </a:rPr>
              <a:t>An undergraduate research mathematics team focused on the link between summer research and the choice of an undergraduate discipline. A Chi Square Statistical Test was used to examine Likert Scale results on the attitude of students participating in the 2006-2012 Center for Remote Sensing of Ice Sheets (CReSIS) Summer Research Programs for secondary students. This research was conducted at Elizabeth City State University located in northeastern North Carolina about the factors that impact underrepresented students</a:t>
            </a:r>
            <a:r>
              <a:rPr lang="en-US" altLang="en-US" sz="1800" smtClean="0">
                <a:solidFill>
                  <a:srgbClr val="000000"/>
                </a:solidFill>
                <a:cs typeface="Times New Roman" pitchFamily="18" charset="0"/>
                <a:sym typeface="Times New Roman" pitchFamily="18" charset="0"/>
              </a:rPr>
              <a:t>’</a:t>
            </a:r>
            <a:r>
              <a:rPr lang="en-US" sz="1800" smtClean="0">
                <a:solidFill>
                  <a:srgbClr val="000000"/>
                </a:solidFill>
                <a:cs typeface="Times New Roman" pitchFamily="18" charset="0"/>
                <a:sym typeface="Times New Roman" pitchFamily="18" charset="0"/>
              </a:rPr>
              <a:t> choices of STEM related majors in college. Results can be used to inform and guide educators, administrators, and policy makers in developing programs and policy that support and encourage the STEM development of underrepresented students.</a:t>
            </a:r>
          </a:p>
          <a:p>
            <a:pPr marL="0" indent="0" eaLnBrk="1" hangingPunct="1">
              <a:lnSpc>
                <a:spcPct val="115000"/>
              </a:lnSpc>
              <a:spcBef>
                <a:spcPct val="0"/>
              </a:spcBef>
              <a:buFontTx/>
              <a:buNone/>
            </a:pPr>
            <a:r>
              <a:rPr lang="en-US" sz="1800" smtClean="0">
                <a:solidFill>
                  <a:srgbClr val="000000"/>
                </a:solidFill>
                <a:cs typeface="Times New Roman" pitchFamily="18" charset="0"/>
                <a:sym typeface="Times New Roman" pitchFamily="18" charset="0"/>
              </a:rPr>
              <a:t> </a:t>
            </a:r>
          </a:p>
          <a:p>
            <a:pPr marL="0" indent="0" eaLnBrk="1" hangingPunct="1">
              <a:lnSpc>
                <a:spcPct val="115000"/>
              </a:lnSpc>
              <a:spcBef>
                <a:spcPct val="0"/>
              </a:spcBef>
              <a:buFontTx/>
              <a:buNone/>
            </a:pPr>
            <a:r>
              <a:rPr lang="en-US" sz="1800" b="1" smtClean="0">
                <a:solidFill>
                  <a:srgbClr val="000000"/>
                </a:solidFill>
                <a:cs typeface="Times New Roman" pitchFamily="18" charset="0"/>
                <a:sym typeface="Times New Roman" pitchFamily="18" charset="0"/>
              </a:rPr>
              <a:t>Keywords: </a:t>
            </a:r>
            <a:r>
              <a:rPr lang="en-US" sz="1800" smtClean="0">
                <a:solidFill>
                  <a:srgbClr val="000000"/>
                </a:solidFill>
                <a:cs typeface="Times New Roman" pitchFamily="18" charset="0"/>
                <a:sym typeface="Times New Roman" pitchFamily="18" charset="0"/>
              </a:rPr>
              <a:t>Science, Technology, Engineering, and Mathematics, (STEM), Chi Square Test, Underrepresented students</a:t>
            </a:r>
          </a:p>
          <a:p>
            <a:pPr marL="0" indent="0" eaLnBrk="1" hangingPunct="1"/>
            <a:endParaRPr lang="en-US" sz="1400" smtClean="0">
              <a:solidFill>
                <a:srgbClr val="000000"/>
              </a:solidFill>
              <a:latin typeface="Times New Roman" pitchFamily="18" charset="0"/>
              <a:cs typeface="Times New Roman" pitchFamily="18" charset="0"/>
              <a:sym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112"/>
          <p:cNvSpPr>
            <a:spLocks noGrp="1"/>
          </p:cNvSpPr>
          <p:nvPr>
            <p:ph type="body" idx="1"/>
          </p:nvPr>
        </p:nvSpPr>
        <p:spPr>
          <a:xfrm>
            <a:off x="457200" y="1600200"/>
            <a:ext cx="8229600" cy="4967288"/>
          </a:xfrm>
        </p:spPr>
        <p:txBody>
          <a:bodyPr/>
          <a:lstStyle/>
          <a:p>
            <a:pPr eaLnBrk="1" hangingPunct="1">
              <a:buFontTx/>
              <a:buNone/>
            </a:pPr>
            <a:r>
              <a:rPr lang="en-US" sz="2400" smtClean="0">
                <a:solidFill>
                  <a:srgbClr val="000000"/>
                </a:solidFill>
                <a:cs typeface="Times New Roman" pitchFamily="18" charset="0"/>
                <a:sym typeface="Times New Roman" pitchFamily="18" charset="0"/>
              </a:rPr>
              <a:t>	</a:t>
            </a:r>
            <a:r>
              <a:rPr lang="en-US" sz="1800" smtClean="0">
                <a:solidFill>
                  <a:srgbClr val="000000"/>
                </a:solidFill>
                <a:cs typeface="Times New Roman" pitchFamily="18" charset="0"/>
                <a:sym typeface="Times New Roman" pitchFamily="18" charset="0"/>
              </a:rPr>
              <a:t>The purpose of this study was to explore the factors that influence  underrepresented students</a:t>
            </a:r>
            <a:r>
              <a:rPr lang="en-US" altLang="en-US" sz="1800" smtClean="0">
                <a:solidFill>
                  <a:srgbClr val="000000"/>
                </a:solidFill>
                <a:cs typeface="Times New Roman" pitchFamily="18" charset="0"/>
                <a:sym typeface="Times New Roman" pitchFamily="18" charset="0"/>
              </a:rPr>
              <a:t>’</a:t>
            </a:r>
            <a:r>
              <a:rPr lang="en-US" sz="1800" smtClean="0">
                <a:solidFill>
                  <a:srgbClr val="000000"/>
                </a:solidFill>
                <a:cs typeface="Times New Roman" pitchFamily="18" charset="0"/>
                <a:sym typeface="Times New Roman" pitchFamily="18" charset="0"/>
              </a:rPr>
              <a:t> choice of Science, Technology, Engineering, and Mathematics (STEM) related majors in college. The math team analyzed data from the 2006-2012 Center for Remote Sensing of Ice Sheets (CReSIS) Summer Research Programs for secondary students at Elizabeth City State University provided by the STEM assessment survey. Understanding the factors that influence underserved students</a:t>
            </a:r>
            <a:r>
              <a:rPr lang="en-US" altLang="en-US" sz="1800" smtClean="0">
                <a:solidFill>
                  <a:srgbClr val="000000"/>
                </a:solidFill>
                <a:cs typeface="Times New Roman" pitchFamily="18" charset="0"/>
                <a:sym typeface="Times New Roman" pitchFamily="18" charset="0"/>
              </a:rPr>
              <a:t>’</a:t>
            </a:r>
            <a:r>
              <a:rPr lang="en-US" sz="1800" smtClean="0">
                <a:solidFill>
                  <a:srgbClr val="000000"/>
                </a:solidFill>
                <a:cs typeface="Times New Roman" pitchFamily="18" charset="0"/>
                <a:sym typeface="Times New Roman" pitchFamily="18" charset="0"/>
              </a:rPr>
              <a:t> interest in STEM will inform strategies that may potentially increase participation in these areas for this population.</a:t>
            </a:r>
          </a:p>
          <a:p>
            <a:pPr eaLnBrk="1" hangingPunct="1"/>
            <a:endParaRPr lang="en-US" sz="2400" smtClean="0">
              <a:solidFill>
                <a:srgbClr val="000000"/>
              </a:solidFill>
              <a:latin typeface="Times New Roman" pitchFamily="18" charset="0"/>
              <a:cs typeface="Times New Roman" pitchFamily="18" charset="0"/>
              <a:sym typeface="Times New Roman" pitchFamily="18" charset="0"/>
            </a:endParaRPr>
          </a:p>
        </p:txBody>
      </p:sp>
      <p:sp>
        <p:nvSpPr>
          <p:cNvPr id="23554" name="Shape 113"/>
          <p:cNvSpPr>
            <a:spLocks noGrp="1"/>
          </p:cNvSpPr>
          <p:nvPr>
            <p:ph type="title"/>
          </p:nvPr>
        </p:nvSpPr>
        <p:spPr>
          <a:xfrm>
            <a:off x="457200" y="274638"/>
            <a:ext cx="8229600" cy="1143000"/>
          </a:xfrm>
        </p:spPr>
        <p:txBody>
          <a:bodyPr/>
          <a:lstStyle/>
          <a:p>
            <a:pPr algn="ctr" eaLnBrk="1" hangingPunct="1">
              <a:spcBef>
                <a:spcPct val="0"/>
              </a:spcBef>
              <a:buSzTx/>
              <a:buFont typeface="Trebuchet MS" pitchFamily="34" charset="0"/>
              <a:buNone/>
            </a:pPr>
            <a:r>
              <a:rPr lang="en-US" smtClean="0">
                <a:solidFill>
                  <a:srgbClr val="000000"/>
                </a:solidFill>
                <a:latin typeface="Arial" pitchFamily="34" charset="0"/>
                <a:ea typeface="MS PGothic" pitchFamily="34" charset="-128"/>
                <a:cs typeface="Times New Roman" pitchFamily="18" charset="0"/>
                <a:sym typeface="Times New Roman" pitchFamily="18" charset="0"/>
              </a:rPr>
              <a:t>Purpose</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118"/>
          <p:cNvSpPr>
            <a:spLocks noGrp="1"/>
          </p:cNvSpPr>
          <p:nvPr>
            <p:ph type="title"/>
          </p:nvPr>
        </p:nvSpPr>
        <p:spPr>
          <a:xfrm>
            <a:off x="457200" y="274638"/>
            <a:ext cx="8229600" cy="1143000"/>
          </a:xfrm>
        </p:spPr>
        <p:txBody>
          <a:bodyPr/>
          <a:lstStyle/>
          <a:p>
            <a:pPr algn="ctr" eaLnBrk="1" hangingPunct="1">
              <a:spcBef>
                <a:spcPct val="0"/>
              </a:spcBef>
              <a:buSzTx/>
              <a:buFont typeface="Trebuchet MS" pitchFamily="34" charset="0"/>
              <a:buNone/>
            </a:pPr>
            <a:r>
              <a:rPr lang="en-US" smtClean="0">
                <a:solidFill>
                  <a:srgbClr val="000000"/>
                </a:solidFill>
                <a:latin typeface="Arial" pitchFamily="34" charset="0"/>
                <a:ea typeface="MS PGothic" pitchFamily="34" charset="-128"/>
                <a:cs typeface="Times New Roman" pitchFamily="18" charset="0"/>
                <a:sym typeface="Times New Roman" pitchFamily="18" charset="0"/>
              </a:rPr>
              <a:t>Focus Questions</a:t>
            </a:r>
          </a:p>
        </p:txBody>
      </p:sp>
      <p:sp>
        <p:nvSpPr>
          <p:cNvPr id="4" name="Shape 119"/>
          <p:cNvSpPr txBox="1"/>
          <p:nvPr/>
        </p:nvSpPr>
        <p:spPr>
          <a:xfrm>
            <a:off x="1042988" y="1844675"/>
            <a:ext cx="7364412" cy="3708400"/>
          </a:xfrm>
          <a:prstGeom prst="rect">
            <a:avLst/>
          </a:prstGeom>
          <a:noFill/>
        </p:spPr>
        <p:txBody>
          <a:bodyPr lIns="91425" tIns="91425" rIns="91425" bIns="91425"/>
          <a:lstStyle/>
          <a:p>
            <a:pPr eaLnBrk="1" hangingPunct="1">
              <a:defRPr/>
            </a:pPr>
            <a:endParaRPr lang="en-US" dirty="0">
              <a:latin typeface="+mj-lt"/>
              <a:ea typeface="Times New Roman"/>
              <a:cs typeface="Times New Roman"/>
              <a:sym typeface="Times New Roman"/>
            </a:endParaRPr>
          </a:p>
          <a:p>
            <a:pPr marL="285750" indent="-285750" eaLnBrk="1" hangingPunct="1">
              <a:buFont typeface="Arial" panose="020B0604020202020204" pitchFamily="34" charset="0"/>
              <a:buChar char="•"/>
              <a:defRPr/>
            </a:pPr>
            <a:r>
              <a:rPr lang="en-US" dirty="0">
                <a:latin typeface="+mj-lt"/>
                <a:ea typeface="Times New Roman"/>
                <a:cs typeface="Times New Roman"/>
                <a:sym typeface="Times New Roman"/>
              </a:rPr>
              <a:t>What is the impact of students participating in STEM courses in the choice of college majors?</a:t>
            </a:r>
          </a:p>
          <a:p>
            <a:pPr eaLnBrk="1" hangingPunct="1">
              <a:defRPr/>
            </a:pPr>
            <a:endParaRPr lang="en-US" dirty="0">
              <a:latin typeface="+mj-lt"/>
              <a:ea typeface="Times New Roman"/>
              <a:cs typeface="Times New Roman"/>
              <a:sym typeface="Times New Roman"/>
            </a:endParaRPr>
          </a:p>
          <a:p>
            <a:pPr marL="285750" indent="-285750" eaLnBrk="1" hangingPunct="1">
              <a:buFont typeface="Arial" panose="020B0604020202020204" pitchFamily="34" charset="0"/>
              <a:buChar char="•"/>
              <a:defRPr/>
            </a:pPr>
            <a:r>
              <a:rPr lang="en-US" dirty="0">
                <a:latin typeface="+mj-lt"/>
                <a:ea typeface="Times New Roman"/>
                <a:cs typeface="Times New Roman"/>
                <a:sym typeface="Times New Roman"/>
              </a:rPr>
              <a:t>What is the impact of students participating in </a:t>
            </a:r>
            <a:r>
              <a:rPr lang="en-US" dirty="0" err="1">
                <a:latin typeface="+mj-lt"/>
                <a:ea typeface="Times New Roman"/>
                <a:cs typeface="Times New Roman"/>
                <a:sym typeface="Times New Roman"/>
              </a:rPr>
              <a:t>CReSIS</a:t>
            </a:r>
            <a:r>
              <a:rPr lang="en-US" dirty="0">
                <a:latin typeface="+mj-lt"/>
                <a:ea typeface="Times New Roman"/>
                <a:cs typeface="Times New Roman"/>
                <a:sym typeface="Times New Roman"/>
              </a:rPr>
              <a:t> Summer Programs </a:t>
            </a:r>
            <a:r>
              <a:rPr lang="en-US" dirty="0">
                <a:latin typeface="Arial" charset="0"/>
                <a:ea typeface="Times New Roman"/>
                <a:cs typeface="Times New Roman"/>
                <a:sym typeface="Times New Roman"/>
              </a:rPr>
              <a:t> in the choice</a:t>
            </a:r>
            <a:r>
              <a:rPr lang="en-US" dirty="0">
                <a:latin typeface="+mj-lt"/>
                <a:ea typeface="Times New Roman"/>
                <a:cs typeface="Times New Roman"/>
                <a:sym typeface="Times New Roman"/>
              </a:rPr>
              <a:t> of college majors?</a:t>
            </a:r>
          </a:p>
          <a:p>
            <a:pPr eaLnBrk="1" hangingPunct="1">
              <a:defRPr/>
            </a:pPr>
            <a:endParaRPr lang="en-US" dirty="0">
              <a:latin typeface="+mj-lt"/>
              <a:ea typeface="Times New Roman"/>
              <a:cs typeface="Times New Roman"/>
              <a:sym typeface="Times New Roman"/>
            </a:endParaRPr>
          </a:p>
          <a:p>
            <a:pPr marL="285750" indent="-285750" eaLnBrk="1" hangingPunct="1">
              <a:buFont typeface="Arial" panose="020B0604020202020204" pitchFamily="34" charset="0"/>
              <a:buChar char="•"/>
              <a:defRPr/>
            </a:pPr>
            <a:r>
              <a:rPr lang="en-US" dirty="0">
                <a:latin typeface="+mj-lt"/>
                <a:ea typeface="Times New Roman"/>
                <a:cs typeface="Times New Roman"/>
                <a:sym typeface="Times New Roman"/>
              </a:rPr>
              <a:t>What is the impact of students participating in STEM activities/labs </a:t>
            </a:r>
            <a:r>
              <a:rPr lang="en-US" dirty="0">
                <a:latin typeface="Arial" charset="0"/>
                <a:ea typeface="Times New Roman"/>
                <a:cs typeface="Times New Roman"/>
                <a:sym typeface="Times New Roman"/>
              </a:rPr>
              <a:t>in the choice of</a:t>
            </a:r>
            <a:r>
              <a:rPr lang="en-US" dirty="0">
                <a:latin typeface="+mj-lt"/>
                <a:ea typeface="Times New Roman"/>
                <a:cs typeface="Times New Roman"/>
                <a:sym typeface="Times New Roman"/>
              </a:rPr>
              <a:t> college majors?</a:t>
            </a:r>
          </a:p>
          <a:p>
            <a:pPr marL="285750" indent="-285750" eaLnBrk="1" hangingPunct="1">
              <a:buFont typeface="Arial" panose="020B0604020202020204" pitchFamily="34" charset="0"/>
              <a:buChar char="•"/>
              <a:defRPr/>
            </a:pPr>
            <a:endParaRPr lang="en-US" dirty="0">
              <a:latin typeface="+mj-lt"/>
              <a:ea typeface="Times New Roman"/>
              <a:cs typeface="Times New Roman"/>
              <a:sym typeface="Times New Roman"/>
            </a:endParaRPr>
          </a:p>
          <a:p>
            <a:pPr marL="285750" indent="-285750" eaLnBrk="1" hangingPunct="1">
              <a:buFont typeface="Arial" panose="020B0604020202020204" pitchFamily="34" charset="0"/>
              <a:buChar char="•"/>
              <a:defRPr/>
            </a:pPr>
            <a:r>
              <a:rPr lang="en-US" dirty="0">
                <a:latin typeface="Arial" charset="0"/>
                <a:ea typeface="Times New Roman"/>
                <a:cs typeface="Times New Roman"/>
                <a:sym typeface="Times New Roman"/>
              </a:rPr>
              <a:t>What is the impact of students using STEM curriculum in the choice of college majors?</a:t>
            </a:r>
          </a:p>
          <a:p>
            <a:pPr eaLnBrk="1" hangingPunct="1">
              <a:defRPr/>
            </a:pPr>
            <a:endParaRPr lang="en-US" dirty="0">
              <a:latin typeface="Arial" charset="0"/>
              <a:ea typeface="Times New Roman"/>
              <a:cs typeface="Times New Roman"/>
              <a:sym typeface="Times New Roman"/>
            </a:endParaRPr>
          </a:p>
          <a:p>
            <a:pPr marL="285750" indent="-285750" eaLnBrk="1" hangingPunct="1">
              <a:buFont typeface="Arial" panose="020B0604020202020204" pitchFamily="34" charset="0"/>
              <a:buChar char="•"/>
              <a:defRPr/>
            </a:pPr>
            <a:endParaRPr lang="en-US" dirty="0">
              <a:latin typeface="+mj-lt"/>
              <a:ea typeface="Times New Roman"/>
              <a:cs typeface="Times New Roman"/>
              <a:sym typeface="Times New Roman"/>
            </a:endParaRPr>
          </a:p>
          <a:p>
            <a:pPr eaLnBrk="1" hangingPunct="1">
              <a:defRPr/>
            </a:pPr>
            <a:endParaRPr lang="en-US" dirty="0">
              <a:latin typeface="+mj-lt"/>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124"/>
          <p:cNvSpPr>
            <a:spLocks noGrp="1"/>
          </p:cNvSpPr>
          <p:nvPr>
            <p:ph type="title"/>
          </p:nvPr>
        </p:nvSpPr>
        <p:spPr>
          <a:xfrm>
            <a:off x="379413" y="112713"/>
            <a:ext cx="8229600" cy="747712"/>
          </a:xfrm>
        </p:spPr>
        <p:txBody>
          <a:bodyPr/>
          <a:lstStyle/>
          <a:p>
            <a:pPr algn="ctr" eaLnBrk="1" hangingPunct="1">
              <a:spcBef>
                <a:spcPct val="0"/>
              </a:spcBef>
              <a:buSzTx/>
              <a:buFont typeface="Trebuchet MS" pitchFamily="34" charset="0"/>
              <a:buNone/>
            </a:pPr>
            <a:r>
              <a:rPr lang="en-US" smtClean="0">
                <a:solidFill>
                  <a:srgbClr val="808080"/>
                </a:solidFill>
                <a:latin typeface="Trebuchet MS" pitchFamily="34" charset="0"/>
                <a:ea typeface="MS PGothic" pitchFamily="34" charset="-128"/>
                <a:sym typeface="Trebuchet MS" pitchFamily="34" charset="0"/>
              </a:rPr>
              <a:t>
</a:t>
            </a:r>
            <a:r>
              <a:rPr lang="en-US" smtClean="0">
                <a:solidFill>
                  <a:srgbClr val="000000"/>
                </a:solidFill>
                <a:latin typeface="Trebuchet MS" pitchFamily="34" charset="0"/>
                <a:ea typeface="MS PGothic" pitchFamily="34" charset="-128"/>
                <a:sym typeface="Trebuchet MS" pitchFamily="34" charset="0"/>
              </a:rPr>
              <a:t>Survey</a:t>
            </a:r>
          </a:p>
        </p:txBody>
      </p:sp>
      <p:sp>
        <p:nvSpPr>
          <p:cNvPr id="27650" name="Shape 125"/>
          <p:cNvSpPr>
            <a:spLocks noChangeArrowheads="1"/>
          </p:cNvSpPr>
          <p:nvPr/>
        </p:nvSpPr>
        <p:spPr bwMode="auto">
          <a:xfrm>
            <a:off x="1762125" y="0"/>
            <a:ext cx="5619750"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130"/>
          <p:cNvSpPr>
            <a:spLocks noGrp="1"/>
          </p:cNvSpPr>
          <p:nvPr>
            <p:ph type="title"/>
          </p:nvPr>
        </p:nvSpPr>
        <p:spPr>
          <a:xfrm>
            <a:off x="250825" y="333375"/>
            <a:ext cx="8229600" cy="609600"/>
          </a:xfrm>
        </p:spPr>
        <p:txBody>
          <a:bodyPr/>
          <a:lstStyle/>
          <a:p>
            <a:pPr algn="ctr" eaLnBrk="1" hangingPunct="1">
              <a:spcBef>
                <a:spcPct val="0"/>
              </a:spcBef>
              <a:buSzTx/>
              <a:buFont typeface="Trebuchet MS" pitchFamily="34" charset="0"/>
              <a:buNone/>
            </a:pPr>
            <a:r>
              <a:rPr lang="en-US" smtClean="0">
                <a:solidFill>
                  <a:srgbClr val="000000"/>
                </a:solidFill>
                <a:latin typeface="Arial" pitchFamily="34" charset="0"/>
                <a:ea typeface="MS PGothic" pitchFamily="34" charset="-128"/>
                <a:cs typeface="Times New Roman" pitchFamily="18" charset="0"/>
                <a:sym typeface="Times New Roman" pitchFamily="18" charset="0"/>
              </a:rPr>
              <a:t>Data/Results</a:t>
            </a:r>
          </a:p>
        </p:txBody>
      </p:sp>
      <p:sp>
        <p:nvSpPr>
          <p:cNvPr id="29698" name="Shape 131"/>
          <p:cNvSpPr txBox="1">
            <a:spLocks noChangeArrowheads="1"/>
          </p:cNvSpPr>
          <p:nvPr/>
        </p:nvSpPr>
        <p:spPr bwMode="auto">
          <a:xfrm>
            <a:off x="323850" y="5013325"/>
            <a:ext cx="85693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800">
                <a:cs typeface="Times New Roman" pitchFamily="18" charset="0"/>
                <a:sym typeface="Times New Roman" pitchFamily="18" charset="0"/>
              </a:rPr>
              <a:t>This table breaks down the responses of the male &amp; female students  by grade level that once participated in the CReSIS Summer Program. A Chi Square Statistical Test was used to examine Likert Scale results on the attitude of students participating in the 2006-2012 Center for Remote Sensing of Ice Sheets (CReSIS) Summer Research Programs for secondary students. </a:t>
            </a:r>
          </a:p>
        </p:txBody>
      </p:sp>
      <p:sp>
        <p:nvSpPr>
          <p:cNvPr id="29699" name="Shape 132"/>
          <p:cNvSpPr>
            <a:spLocks noChangeArrowheads="1"/>
          </p:cNvSpPr>
          <p:nvPr/>
        </p:nvSpPr>
        <p:spPr bwMode="auto">
          <a:xfrm>
            <a:off x="187325" y="908050"/>
            <a:ext cx="8726488" cy="40989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7126</TotalTime>
  <Words>1266</Words>
  <Application>Microsoft Office PowerPoint</Application>
  <PresentationFormat>On-screen Show (4:3)</PresentationFormat>
  <Paragraphs>136</Paragraphs>
  <Slides>23</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MS PGothic</vt:lpstr>
      <vt:lpstr>Calibri</vt:lpstr>
      <vt:lpstr>MS PGothic</vt:lpstr>
      <vt:lpstr>Times New Roman</vt:lpstr>
      <vt:lpstr>Trebuchet MS</vt:lpstr>
      <vt:lpstr>Diseño predeterminado</vt:lpstr>
      <vt:lpstr>Microsoft Word Document</vt:lpstr>
      <vt:lpstr>The Impact of 2006-2012 CReSIS Summer Research Programs that Influence Students’ Choice of a STEM Related Major in College</vt:lpstr>
      <vt:lpstr>Math Team</vt:lpstr>
      <vt:lpstr>Math Team Activities</vt:lpstr>
      <vt:lpstr>Abstract</vt:lpstr>
      <vt:lpstr>Abstract Continued</vt:lpstr>
      <vt:lpstr>Purpose</vt:lpstr>
      <vt:lpstr>Focus Questions</vt:lpstr>
      <vt:lpstr>
Survey</vt:lpstr>
      <vt:lpstr>Data/Results</vt:lpstr>
      <vt:lpstr>Table 1. Frequency Distribution for Participant Demographics</vt:lpstr>
      <vt:lpstr>CReSIS Survey Questions Group A</vt:lpstr>
      <vt:lpstr>CReSIS Survey Questions Group A</vt:lpstr>
      <vt:lpstr>CReSIS Survey Questions Group B</vt:lpstr>
      <vt:lpstr>CReSIS Survey Questions Group B</vt:lpstr>
      <vt:lpstr>CReSIS Survey Questions Group C</vt:lpstr>
      <vt:lpstr>CReSIS Survey Questions Group C</vt:lpstr>
      <vt:lpstr>CReSIS Survey Questions Group D</vt:lpstr>
      <vt:lpstr>CReSIS Survey Questions Group D</vt:lpstr>
      <vt:lpstr>Data/Results</vt:lpstr>
      <vt:lpstr>Conclusion</vt:lpstr>
      <vt:lpstr>Future Work</vt:lpstr>
      <vt:lpstr>Acknowledgements</vt:lpstr>
      <vt:lpstr>Questions?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MMT</cp:lastModifiedBy>
  <cp:revision>675</cp:revision>
  <dcterms:created xsi:type="dcterms:W3CDTF">2010-05-23T14:28:12Z</dcterms:created>
  <dcterms:modified xsi:type="dcterms:W3CDTF">2013-04-22T16:26:52Z</dcterms:modified>
</cp:coreProperties>
</file>